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53"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8" r:id="rId22"/>
    <p:sldId id="279" r:id="rId23"/>
    <p:sldId id="280" r:id="rId24"/>
    <p:sldId id="281" r:id="rId25"/>
    <p:sldId id="282" r:id="rId26"/>
    <p:sldId id="283"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4E5D5-CEDB-4E42-93B6-B458E6215EFF}" type="datetimeFigureOut">
              <a:rPr lang="en-IN" smtClean="0"/>
              <a:t>22-01-2025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85FF5-456C-4D49-9BE7-F35586161321}" type="slidenum">
              <a:rPr lang="en-IN" smtClean="0"/>
              <a:t>‹#›</a:t>
            </a:fld>
            <a:endParaRPr lang="en-IN"/>
          </a:p>
        </p:txBody>
      </p:sp>
    </p:spTree>
    <p:extLst>
      <p:ext uri="{BB962C8B-B14F-4D97-AF65-F5344CB8AC3E}">
        <p14:creationId xmlns:p14="http://schemas.microsoft.com/office/powerpoint/2010/main" val="129884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285FF5-456C-4D49-9BE7-F35586161321}" type="slidenum">
              <a:rPr lang="en-IN" smtClean="0"/>
              <a:t>20</a:t>
            </a:fld>
            <a:endParaRPr lang="en-IN"/>
          </a:p>
        </p:txBody>
      </p:sp>
    </p:spTree>
    <p:extLst>
      <p:ext uri="{BB962C8B-B14F-4D97-AF65-F5344CB8AC3E}">
        <p14:creationId xmlns:p14="http://schemas.microsoft.com/office/powerpoint/2010/main" val="33634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285FF5-456C-4D49-9BE7-F35586161321}" type="slidenum">
              <a:rPr lang="en-IN" smtClean="0"/>
              <a:t>23</a:t>
            </a:fld>
            <a:endParaRPr lang="en-IN"/>
          </a:p>
        </p:txBody>
      </p:sp>
    </p:spTree>
    <p:extLst>
      <p:ext uri="{BB962C8B-B14F-4D97-AF65-F5344CB8AC3E}">
        <p14:creationId xmlns:p14="http://schemas.microsoft.com/office/powerpoint/2010/main" val="2746641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148379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62137B-0992-478A-88C8-0D27C59C618D}"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132098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3821767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519500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3415005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3442199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2546153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3408706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411271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25532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155343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62137B-0992-478A-88C8-0D27C59C618D}"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387852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62137B-0992-478A-88C8-0D27C59C618D}" type="datetimeFigureOut">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911332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372563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200853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662137B-0992-478A-88C8-0D27C59C618D}" type="datetimeFigureOut">
              <a:rPr lang="en-US" smtClean="0"/>
              <a:t>1/22/2025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136387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62137B-0992-478A-88C8-0D27C59C618D}"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FEB74-1358-437C-BA13-F2CAFCD312D9}" type="slidenum">
              <a:rPr lang="en-US" smtClean="0"/>
              <a:t>‹#›</a:t>
            </a:fld>
            <a:endParaRPr lang="en-US"/>
          </a:p>
        </p:txBody>
      </p:sp>
    </p:spTree>
    <p:extLst>
      <p:ext uri="{BB962C8B-B14F-4D97-AF65-F5344CB8AC3E}">
        <p14:creationId xmlns:p14="http://schemas.microsoft.com/office/powerpoint/2010/main" val="173180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662137B-0992-478A-88C8-0D27C59C618D}" type="datetimeFigureOut">
              <a:rPr lang="en-US" smtClean="0"/>
              <a:t>1/22/2025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C3FEB74-1358-437C-BA13-F2CAFCD312D9}" type="slidenum">
              <a:rPr lang="en-US" smtClean="0"/>
              <a:t>‹#›</a:t>
            </a:fld>
            <a:endParaRPr lang="en-US"/>
          </a:p>
        </p:txBody>
      </p:sp>
    </p:spTree>
    <p:extLst>
      <p:ext uri="{BB962C8B-B14F-4D97-AF65-F5344CB8AC3E}">
        <p14:creationId xmlns:p14="http://schemas.microsoft.com/office/powerpoint/2010/main" val="3588643492"/>
      </p:ext>
    </p:extLst>
  </p:cSld>
  <p:clrMap bg1="dk1" tx1="lt1" bg2="dk2" tx2="lt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ar on the road&#10;&#10;Description automatically generated">
            <a:extLst>
              <a:ext uri="{FF2B5EF4-FFF2-40B4-BE49-F238E27FC236}">
                <a16:creationId xmlns:a16="http://schemas.microsoft.com/office/drawing/2014/main" id="{D913B739-1748-F6BE-EB1C-06D7C3E13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91" y="1017639"/>
            <a:ext cx="5540806" cy="5029200"/>
          </a:xfrm>
          <a:prstGeom prst="rect">
            <a:avLst/>
          </a:prstGeom>
        </p:spPr>
      </p:pic>
      <p:sp>
        <p:nvSpPr>
          <p:cNvPr id="9" name="TextBox 8">
            <a:extLst>
              <a:ext uri="{FF2B5EF4-FFF2-40B4-BE49-F238E27FC236}">
                <a16:creationId xmlns:a16="http://schemas.microsoft.com/office/drawing/2014/main" id="{3F7E24A4-8F2D-0ACC-F178-4BF07F2CF188}"/>
              </a:ext>
            </a:extLst>
          </p:cNvPr>
          <p:cNvSpPr txBox="1"/>
          <p:nvPr/>
        </p:nvSpPr>
        <p:spPr>
          <a:xfrm>
            <a:off x="6606867" y="1043731"/>
            <a:ext cx="5109251" cy="5355312"/>
          </a:xfrm>
          <a:prstGeom prst="rect">
            <a:avLst/>
          </a:prstGeom>
          <a:noFill/>
        </p:spPr>
        <p:txBody>
          <a:bodyPr wrap="square">
            <a:spAutoFit/>
          </a:bodyPr>
          <a:lstStyle/>
          <a:p>
            <a:r>
              <a:rPr lang="en-US" sz="6600" b="1" dirty="0">
                <a:solidFill>
                  <a:schemeClr val="tx2">
                    <a:lumMod val="90000"/>
                    <a:lumOff val="10000"/>
                  </a:schemeClr>
                </a:solidFill>
              </a:rPr>
              <a:t>GOOD CABS </a:t>
            </a:r>
            <a:r>
              <a:rPr lang="en-US" sz="3600" dirty="0"/>
              <a:t>Transportation and Mobility </a:t>
            </a:r>
          </a:p>
          <a:p>
            <a:endParaRPr lang="en-US" sz="3600" dirty="0"/>
          </a:p>
          <a:p>
            <a:r>
              <a:rPr lang="en-US" sz="2800" dirty="0"/>
              <a:t>FUNCTION –OPERATIONS</a:t>
            </a:r>
          </a:p>
          <a:p>
            <a:endParaRPr lang="en-US" sz="2800" dirty="0"/>
          </a:p>
          <a:p>
            <a:endParaRPr lang="en-US" sz="2800" dirty="0"/>
          </a:p>
          <a:p>
            <a:r>
              <a:rPr lang="en-US" dirty="0"/>
              <a:t>               -PREPARED BY RUSHIKESH SHINDE</a:t>
            </a:r>
          </a:p>
        </p:txBody>
      </p:sp>
    </p:spTree>
    <p:extLst>
      <p:ext uri="{BB962C8B-B14F-4D97-AF65-F5344CB8AC3E}">
        <p14:creationId xmlns:p14="http://schemas.microsoft.com/office/powerpoint/2010/main" val="2102962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D5CEAE-68BE-9F82-80A0-320BDCDF2799}"/>
              </a:ext>
            </a:extLst>
          </p:cNvPr>
          <p:cNvSpPr txBox="1"/>
          <p:nvPr/>
        </p:nvSpPr>
        <p:spPr>
          <a:xfrm>
            <a:off x="454688" y="146260"/>
            <a:ext cx="11311932" cy="1046440"/>
          </a:xfrm>
          <a:prstGeom prst="rect">
            <a:avLst/>
          </a:prstGeom>
          <a:noFill/>
        </p:spPr>
        <p:txBody>
          <a:bodyPr wrap="square">
            <a:spAutoFit/>
          </a:bodyPr>
          <a:lstStyle/>
          <a:p>
            <a:r>
              <a:rPr lang="en-US" sz="2400" b="1" dirty="0"/>
              <a:t>DATA ANALYSIS </a:t>
            </a:r>
          </a:p>
          <a:p>
            <a:r>
              <a:rPr lang="en-US" sz="2000" b="1" dirty="0"/>
              <a:t>7a. Monthly target achievement analysis for key metrics </a:t>
            </a:r>
          </a:p>
          <a:p>
            <a:r>
              <a:rPr lang="en-US" dirty="0"/>
              <a:t>Evaluate monthly performance against target for total trips</a:t>
            </a:r>
          </a:p>
        </p:txBody>
      </p:sp>
      <p:sp>
        <p:nvSpPr>
          <p:cNvPr id="5" name="TextBox 4">
            <a:extLst>
              <a:ext uri="{FF2B5EF4-FFF2-40B4-BE49-F238E27FC236}">
                <a16:creationId xmlns:a16="http://schemas.microsoft.com/office/drawing/2014/main" id="{E7998826-DC93-2D2A-9D71-4558BE5361D1}"/>
              </a:ext>
            </a:extLst>
          </p:cNvPr>
          <p:cNvSpPr txBox="1"/>
          <p:nvPr/>
        </p:nvSpPr>
        <p:spPr>
          <a:xfrm>
            <a:off x="454688" y="5363532"/>
            <a:ext cx="9332406" cy="1015663"/>
          </a:xfrm>
          <a:prstGeom prst="rect">
            <a:avLst/>
          </a:prstGeom>
          <a:noFill/>
        </p:spPr>
        <p:txBody>
          <a:bodyPr wrap="square">
            <a:spAutoFit/>
          </a:bodyPr>
          <a:lstStyle/>
          <a:p>
            <a:r>
              <a:rPr lang="en-US" sz="2400" b="1" dirty="0"/>
              <a:t>💡INSIGHTS OUTPUT </a:t>
            </a:r>
          </a:p>
          <a:p>
            <a:r>
              <a:rPr lang="en-US" b="1" dirty="0"/>
              <a:t>January</a:t>
            </a:r>
            <a:r>
              <a:rPr lang="en-US" dirty="0"/>
              <a:t> - has not meet the target this may be due to post holiday period after December. </a:t>
            </a:r>
          </a:p>
          <a:p>
            <a:r>
              <a:rPr lang="en-US" b="1" dirty="0"/>
              <a:t>June</a:t>
            </a:r>
            <a:r>
              <a:rPr lang="en-US" dirty="0"/>
              <a:t> - also not meet the target this may be due Seasonal Fluctuation </a:t>
            </a:r>
          </a:p>
        </p:txBody>
      </p:sp>
      <p:pic>
        <p:nvPicPr>
          <p:cNvPr id="4" name="Picture 3" descr="A screenshot of a computer&#10;&#10;Description automatically generated">
            <a:extLst>
              <a:ext uri="{FF2B5EF4-FFF2-40B4-BE49-F238E27FC236}">
                <a16:creationId xmlns:a16="http://schemas.microsoft.com/office/drawing/2014/main" id="{2B0DE276-DD31-15A7-5D37-8857BBBBB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17" y="1192699"/>
            <a:ext cx="2703006" cy="3921911"/>
          </a:xfrm>
          <a:prstGeom prst="rect">
            <a:avLst/>
          </a:prstGeom>
        </p:spPr>
      </p:pic>
      <p:pic>
        <p:nvPicPr>
          <p:cNvPr id="6" name="Picture 5">
            <a:extLst>
              <a:ext uri="{FF2B5EF4-FFF2-40B4-BE49-F238E27FC236}">
                <a16:creationId xmlns:a16="http://schemas.microsoft.com/office/drawing/2014/main" id="{FFC024D7-42B4-F3A6-7F94-6CA749AD0BF4}"/>
              </a:ext>
            </a:extLst>
          </p:cNvPr>
          <p:cNvPicPr>
            <a:picLocks noChangeAspect="1"/>
          </p:cNvPicPr>
          <p:nvPr/>
        </p:nvPicPr>
        <p:blipFill>
          <a:blip r:embed="rId3"/>
          <a:stretch>
            <a:fillRect/>
          </a:stretch>
        </p:blipFill>
        <p:spPr>
          <a:xfrm>
            <a:off x="4578215" y="1192698"/>
            <a:ext cx="5591955" cy="3921911"/>
          </a:xfrm>
          <a:prstGeom prst="rect">
            <a:avLst/>
          </a:prstGeom>
        </p:spPr>
      </p:pic>
    </p:spTree>
    <p:extLst>
      <p:ext uri="{BB962C8B-B14F-4D97-AF65-F5344CB8AC3E}">
        <p14:creationId xmlns:p14="http://schemas.microsoft.com/office/powerpoint/2010/main" val="331489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58EA3C-12BF-A5FF-9C2A-1525F1A7BD5D}"/>
              </a:ext>
            </a:extLst>
          </p:cNvPr>
          <p:cNvSpPr txBox="1"/>
          <p:nvPr/>
        </p:nvSpPr>
        <p:spPr>
          <a:xfrm>
            <a:off x="525026" y="5338691"/>
            <a:ext cx="11382956" cy="1292662"/>
          </a:xfrm>
          <a:prstGeom prst="rect">
            <a:avLst/>
          </a:prstGeom>
          <a:noFill/>
        </p:spPr>
        <p:txBody>
          <a:bodyPr wrap="square">
            <a:spAutoFit/>
          </a:bodyPr>
          <a:lstStyle/>
          <a:p>
            <a:r>
              <a:rPr lang="en-US" sz="2400" b="1" dirty="0"/>
              <a:t>💡INSIGHTS OUTPUT </a:t>
            </a:r>
          </a:p>
          <a:p>
            <a:r>
              <a:rPr lang="en-US" b="1" dirty="0"/>
              <a:t>April</a:t>
            </a:r>
            <a:r>
              <a:rPr lang="en-US" dirty="0"/>
              <a:t> is the only month that has exceeded the target for new passenger that indicates that there was a significant increase in the number of first time users during this month this should be worked and replicated in other months as well.</a:t>
            </a:r>
          </a:p>
        </p:txBody>
      </p:sp>
      <p:sp>
        <p:nvSpPr>
          <p:cNvPr id="5" name="TextBox 4">
            <a:extLst>
              <a:ext uri="{FF2B5EF4-FFF2-40B4-BE49-F238E27FC236}">
                <a16:creationId xmlns:a16="http://schemas.microsoft.com/office/drawing/2014/main" id="{96F21FFA-A408-E2AD-F54A-D210B3C5A034}"/>
              </a:ext>
            </a:extLst>
          </p:cNvPr>
          <p:cNvSpPr txBox="1"/>
          <p:nvPr/>
        </p:nvSpPr>
        <p:spPr>
          <a:xfrm>
            <a:off x="525026" y="226647"/>
            <a:ext cx="11944977" cy="1046440"/>
          </a:xfrm>
          <a:prstGeom prst="rect">
            <a:avLst/>
          </a:prstGeom>
          <a:noFill/>
        </p:spPr>
        <p:txBody>
          <a:bodyPr wrap="square">
            <a:spAutoFit/>
          </a:bodyPr>
          <a:lstStyle/>
          <a:p>
            <a:r>
              <a:rPr lang="en-US" sz="2400" b="1" dirty="0"/>
              <a:t>DATA ANALYSIS </a:t>
            </a:r>
          </a:p>
          <a:p>
            <a:r>
              <a:rPr lang="en-US" sz="2000" b="1" dirty="0"/>
              <a:t>7b. Monthly target achievement analysis for key metrics </a:t>
            </a:r>
          </a:p>
          <a:p>
            <a:r>
              <a:rPr lang="en-US" dirty="0"/>
              <a:t>Evaluate monthly performance against target for new passengers</a:t>
            </a:r>
          </a:p>
        </p:txBody>
      </p:sp>
      <p:pic>
        <p:nvPicPr>
          <p:cNvPr id="4" name="Picture 3">
            <a:extLst>
              <a:ext uri="{FF2B5EF4-FFF2-40B4-BE49-F238E27FC236}">
                <a16:creationId xmlns:a16="http://schemas.microsoft.com/office/drawing/2014/main" id="{71DC2590-05DD-0E3A-9237-351E6F3F0118}"/>
              </a:ext>
            </a:extLst>
          </p:cNvPr>
          <p:cNvPicPr>
            <a:picLocks noChangeAspect="1"/>
          </p:cNvPicPr>
          <p:nvPr/>
        </p:nvPicPr>
        <p:blipFill>
          <a:blip r:embed="rId2"/>
          <a:stretch>
            <a:fillRect/>
          </a:stretch>
        </p:blipFill>
        <p:spPr>
          <a:xfrm>
            <a:off x="621892" y="1545144"/>
            <a:ext cx="7824018" cy="3498803"/>
          </a:xfrm>
          <a:prstGeom prst="rect">
            <a:avLst/>
          </a:prstGeom>
        </p:spPr>
      </p:pic>
    </p:spTree>
    <p:extLst>
      <p:ext uri="{BB962C8B-B14F-4D97-AF65-F5344CB8AC3E}">
        <p14:creationId xmlns:p14="http://schemas.microsoft.com/office/powerpoint/2010/main" val="386106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6A04C0-49E8-691A-8132-7840F1FAF972}"/>
              </a:ext>
            </a:extLst>
          </p:cNvPr>
          <p:cNvSpPr txBox="1"/>
          <p:nvPr/>
        </p:nvSpPr>
        <p:spPr>
          <a:xfrm>
            <a:off x="484833" y="276889"/>
            <a:ext cx="11422464" cy="1046440"/>
          </a:xfrm>
          <a:prstGeom prst="rect">
            <a:avLst/>
          </a:prstGeom>
          <a:noFill/>
        </p:spPr>
        <p:txBody>
          <a:bodyPr wrap="square">
            <a:spAutoFit/>
          </a:bodyPr>
          <a:lstStyle/>
          <a:p>
            <a:r>
              <a:rPr lang="en-US" sz="2400" b="1"/>
              <a:t>DATA ANALYSIS </a:t>
            </a:r>
          </a:p>
          <a:p>
            <a:r>
              <a:rPr lang="en-US" sz="2000" b="1"/>
              <a:t>7c. Monthly target achievement analysis for key metrics </a:t>
            </a:r>
          </a:p>
          <a:p>
            <a:r>
              <a:rPr lang="en-US"/>
              <a:t>Evaluate monthly performance against target for average passenger ratings</a:t>
            </a:r>
            <a:endParaRPr lang="en-US" dirty="0"/>
          </a:p>
        </p:txBody>
      </p:sp>
      <p:sp>
        <p:nvSpPr>
          <p:cNvPr id="5" name="TextBox 4">
            <a:extLst>
              <a:ext uri="{FF2B5EF4-FFF2-40B4-BE49-F238E27FC236}">
                <a16:creationId xmlns:a16="http://schemas.microsoft.com/office/drawing/2014/main" id="{E3BB00CF-E14B-8907-9785-4C602016E5C4}"/>
              </a:ext>
            </a:extLst>
          </p:cNvPr>
          <p:cNvSpPr txBox="1"/>
          <p:nvPr/>
        </p:nvSpPr>
        <p:spPr>
          <a:xfrm>
            <a:off x="484833" y="5565448"/>
            <a:ext cx="11422464" cy="1015663"/>
          </a:xfrm>
          <a:prstGeom prst="rect">
            <a:avLst/>
          </a:prstGeom>
          <a:noFill/>
        </p:spPr>
        <p:txBody>
          <a:bodyPr wrap="square">
            <a:spAutoFit/>
          </a:bodyPr>
          <a:lstStyle/>
          <a:p>
            <a:r>
              <a:rPr lang="en-US" sz="2400" b="1" dirty="0"/>
              <a:t>💡INSIGHTS OUTPUT </a:t>
            </a:r>
          </a:p>
          <a:p>
            <a:r>
              <a:rPr lang="en-US" dirty="0"/>
              <a:t>Mysore, </a:t>
            </a:r>
            <a:r>
              <a:rPr lang="en-US" dirty="0" err="1"/>
              <a:t>Jaipure</a:t>
            </a:r>
            <a:r>
              <a:rPr lang="en-US" dirty="0"/>
              <a:t> and Kochi have successfully met the passenger rating target on </a:t>
            </a:r>
            <a:r>
              <a:rPr lang="en-US" dirty="0" err="1"/>
              <a:t>GoodCab</a:t>
            </a:r>
            <a:r>
              <a:rPr lang="en-US" dirty="0"/>
              <a:t> service. indicating the strong demand for cabs in </a:t>
            </a:r>
            <a:r>
              <a:rPr lang="en-US" dirty="0" err="1"/>
              <a:t>Tourisumfocused</a:t>
            </a:r>
            <a:r>
              <a:rPr lang="en-US" dirty="0"/>
              <a:t> cities </a:t>
            </a:r>
          </a:p>
        </p:txBody>
      </p:sp>
      <p:pic>
        <p:nvPicPr>
          <p:cNvPr id="4" name="Picture 3">
            <a:extLst>
              <a:ext uri="{FF2B5EF4-FFF2-40B4-BE49-F238E27FC236}">
                <a16:creationId xmlns:a16="http://schemas.microsoft.com/office/drawing/2014/main" id="{3E5CC529-58DF-0078-9771-361D17F1C5B5}"/>
              </a:ext>
            </a:extLst>
          </p:cNvPr>
          <p:cNvPicPr>
            <a:picLocks noChangeAspect="1"/>
          </p:cNvPicPr>
          <p:nvPr/>
        </p:nvPicPr>
        <p:blipFill>
          <a:blip r:embed="rId2"/>
          <a:stretch>
            <a:fillRect/>
          </a:stretch>
        </p:blipFill>
        <p:spPr>
          <a:xfrm>
            <a:off x="564513" y="1399887"/>
            <a:ext cx="9759358" cy="3732551"/>
          </a:xfrm>
          <a:prstGeom prst="rect">
            <a:avLst/>
          </a:prstGeom>
        </p:spPr>
      </p:pic>
    </p:spTree>
    <p:extLst>
      <p:ext uri="{BB962C8B-B14F-4D97-AF65-F5344CB8AC3E}">
        <p14:creationId xmlns:p14="http://schemas.microsoft.com/office/powerpoint/2010/main" val="109233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316BB9-8E15-1C69-96B3-F594FF0A1B0B}"/>
              </a:ext>
            </a:extLst>
          </p:cNvPr>
          <p:cNvSpPr txBox="1"/>
          <p:nvPr/>
        </p:nvSpPr>
        <p:spPr>
          <a:xfrm>
            <a:off x="354203" y="226647"/>
            <a:ext cx="11191353" cy="1046440"/>
          </a:xfrm>
          <a:prstGeom prst="rect">
            <a:avLst/>
          </a:prstGeom>
          <a:noFill/>
        </p:spPr>
        <p:txBody>
          <a:bodyPr wrap="square">
            <a:spAutoFit/>
          </a:bodyPr>
          <a:lstStyle/>
          <a:p>
            <a:r>
              <a:rPr lang="en-US" sz="2400" b="1" dirty="0"/>
              <a:t>DATA ANALYSIS </a:t>
            </a:r>
          </a:p>
          <a:p>
            <a:r>
              <a:rPr lang="en-US" sz="2000" b="1" dirty="0"/>
              <a:t>8a. Highest and Lowest Repeat Passenger Rate(RPR%) by city </a:t>
            </a:r>
          </a:p>
          <a:p>
            <a:r>
              <a:rPr lang="en-US" dirty="0"/>
              <a:t>Identify top 2 and bottom 2 cities based on their RPR% for each cities</a:t>
            </a:r>
          </a:p>
        </p:txBody>
      </p:sp>
      <p:sp>
        <p:nvSpPr>
          <p:cNvPr id="5" name="TextBox 4">
            <a:extLst>
              <a:ext uri="{FF2B5EF4-FFF2-40B4-BE49-F238E27FC236}">
                <a16:creationId xmlns:a16="http://schemas.microsoft.com/office/drawing/2014/main" id="{E9D01BD7-3B02-7763-D6A6-26394F6EFEC6}"/>
              </a:ext>
            </a:extLst>
          </p:cNvPr>
          <p:cNvSpPr txBox="1"/>
          <p:nvPr/>
        </p:nvSpPr>
        <p:spPr>
          <a:xfrm>
            <a:off x="442693" y="5288487"/>
            <a:ext cx="6094324" cy="1292662"/>
          </a:xfrm>
          <a:prstGeom prst="rect">
            <a:avLst/>
          </a:prstGeom>
          <a:noFill/>
        </p:spPr>
        <p:txBody>
          <a:bodyPr wrap="square">
            <a:spAutoFit/>
          </a:bodyPr>
          <a:lstStyle/>
          <a:p>
            <a:r>
              <a:rPr lang="en-US" sz="2400" b="1" dirty="0"/>
              <a:t>💡INSIGHTS </a:t>
            </a:r>
          </a:p>
          <a:p>
            <a:r>
              <a:rPr lang="en-US" b="1" dirty="0"/>
              <a:t>Top 2 </a:t>
            </a:r>
            <a:r>
              <a:rPr lang="en-US" b="1" dirty="0" err="1"/>
              <a:t>citites</a:t>
            </a:r>
            <a:r>
              <a:rPr lang="en-US" b="1" dirty="0"/>
              <a:t> (RPR%)- Surat Lucknow </a:t>
            </a:r>
          </a:p>
          <a:p>
            <a:endParaRPr lang="en-US" b="1" dirty="0"/>
          </a:p>
          <a:p>
            <a:r>
              <a:rPr lang="en-US" b="1" dirty="0"/>
              <a:t>Bottom 2 Cities (RPR%)- </a:t>
            </a:r>
            <a:r>
              <a:rPr lang="en-US" b="1" dirty="0" err="1"/>
              <a:t>Jaipure</a:t>
            </a:r>
            <a:r>
              <a:rPr lang="en-US" b="1" dirty="0"/>
              <a:t> </a:t>
            </a:r>
            <a:r>
              <a:rPr lang="en-US" b="1" dirty="0" err="1"/>
              <a:t>mysore</a:t>
            </a:r>
            <a:r>
              <a:rPr lang="en-US" b="1" dirty="0"/>
              <a:t>. </a:t>
            </a:r>
          </a:p>
        </p:txBody>
      </p:sp>
      <p:pic>
        <p:nvPicPr>
          <p:cNvPr id="4" name="Picture 3" descr="A screenshot of a graph&#10;&#10;Description automatically generated">
            <a:extLst>
              <a:ext uri="{FF2B5EF4-FFF2-40B4-BE49-F238E27FC236}">
                <a16:creationId xmlns:a16="http://schemas.microsoft.com/office/drawing/2014/main" id="{5D7468C0-CDD1-0581-F9BF-32AD9305E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1426866"/>
            <a:ext cx="6785218" cy="3707842"/>
          </a:xfrm>
          <a:prstGeom prst="rect">
            <a:avLst/>
          </a:prstGeom>
        </p:spPr>
      </p:pic>
    </p:spTree>
    <p:extLst>
      <p:ext uri="{BB962C8B-B14F-4D97-AF65-F5344CB8AC3E}">
        <p14:creationId xmlns:p14="http://schemas.microsoft.com/office/powerpoint/2010/main" val="107365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CB1B1F-B689-D195-9076-E400D7A4293B}"/>
              </a:ext>
            </a:extLst>
          </p:cNvPr>
          <p:cNvSpPr txBox="1"/>
          <p:nvPr/>
        </p:nvSpPr>
        <p:spPr>
          <a:xfrm>
            <a:off x="334108" y="226647"/>
            <a:ext cx="11784204" cy="1107996"/>
          </a:xfrm>
          <a:prstGeom prst="rect">
            <a:avLst/>
          </a:prstGeom>
          <a:noFill/>
        </p:spPr>
        <p:txBody>
          <a:bodyPr wrap="square">
            <a:spAutoFit/>
          </a:bodyPr>
          <a:lstStyle/>
          <a:p>
            <a:r>
              <a:rPr lang="en-US" sz="2400" b="1" dirty="0"/>
              <a:t>DATA ANALYSIS</a:t>
            </a:r>
          </a:p>
          <a:p>
            <a:r>
              <a:rPr lang="en-US" sz="2400" b="1" dirty="0"/>
              <a:t> </a:t>
            </a:r>
            <a:r>
              <a:rPr lang="en-US" sz="2000" b="1" dirty="0"/>
              <a:t>8b. Highest and Lowest Repeat Passenger Rate(RPR%) by Month</a:t>
            </a:r>
          </a:p>
          <a:p>
            <a:r>
              <a:rPr lang="en-US" dirty="0"/>
              <a:t> Identify top 2 and bottom 2 cities based on their RPR% for each cities </a:t>
            </a:r>
          </a:p>
        </p:txBody>
      </p:sp>
      <p:sp>
        <p:nvSpPr>
          <p:cNvPr id="5" name="TextBox 4">
            <a:extLst>
              <a:ext uri="{FF2B5EF4-FFF2-40B4-BE49-F238E27FC236}">
                <a16:creationId xmlns:a16="http://schemas.microsoft.com/office/drawing/2014/main" id="{F526610F-2DE1-0C90-CC67-89F06620ECC7}"/>
              </a:ext>
            </a:extLst>
          </p:cNvPr>
          <p:cNvSpPr txBox="1"/>
          <p:nvPr/>
        </p:nvSpPr>
        <p:spPr>
          <a:xfrm>
            <a:off x="329502" y="5544404"/>
            <a:ext cx="11532995" cy="1015663"/>
          </a:xfrm>
          <a:prstGeom prst="rect">
            <a:avLst/>
          </a:prstGeom>
          <a:noFill/>
        </p:spPr>
        <p:txBody>
          <a:bodyPr wrap="square">
            <a:spAutoFit/>
          </a:bodyPr>
          <a:lstStyle/>
          <a:p>
            <a:r>
              <a:rPr lang="en-US" sz="2400" b="1" dirty="0"/>
              <a:t>INSIGHTS </a:t>
            </a:r>
          </a:p>
          <a:p>
            <a:r>
              <a:rPr lang="en-US" dirty="0" err="1"/>
              <a:t>April,may,june</a:t>
            </a:r>
            <a:r>
              <a:rPr lang="en-US" dirty="0"/>
              <a:t> has highest RPR% may be due to increased trip during summer vacations Jan Feb and march has Low RPR% may be due to Post holiday period after </a:t>
            </a:r>
            <a:r>
              <a:rPr lang="en-US" dirty="0" err="1"/>
              <a:t>december</a:t>
            </a:r>
            <a:r>
              <a:rPr lang="en-US" dirty="0"/>
              <a:t>.</a:t>
            </a:r>
          </a:p>
        </p:txBody>
      </p:sp>
      <p:pic>
        <p:nvPicPr>
          <p:cNvPr id="4" name="Picture 3" descr="A screenshot of a graph&#10;&#10;Description automatically generated">
            <a:extLst>
              <a:ext uri="{FF2B5EF4-FFF2-40B4-BE49-F238E27FC236}">
                <a16:creationId xmlns:a16="http://schemas.microsoft.com/office/drawing/2014/main" id="{BC1FC819-1294-A82D-6BE6-11E68F178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266" y="1627832"/>
            <a:ext cx="5846605" cy="3567165"/>
          </a:xfrm>
          <a:prstGeom prst="rect">
            <a:avLst/>
          </a:prstGeom>
        </p:spPr>
      </p:pic>
    </p:spTree>
    <p:extLst>
      <p:ext uri="{BB962C8B-B14F-4D97-AF65-F5344CB8AC3E}">
        <p14:creationId xmlns:p14="http://schemas.microsoft.com/office/powerpoint/2010/main" val="341618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11DB4A-3512-4B28-97BC-BEE05AB06801}"/>
              </a:ext>
            </a:extLst>
          </p:cNvPr>
          <p:cNvSpPr txBox="1"/>
          <p:nvPr/>
        </p:nvSpPr>
        <p:spPr>
          <a:xfrm>
            <a:off x="618595" y="612844"/>
            <a:ext cx="9951083" cy="5632311"/>
          </a:xfrm>
          <a:prstGeom prst="rect">
            <a:avLst/>
          </a:prstGeom>
          <a:noFill/>
        </p:spPr>
        <p:txBody>
          <a:bodyPr wrap="square">
            <a:spAutoFit/>
          </a:bodyPr>
          <a:lstStyle/>
          <a:p>
            <a:r>
              <a:rPr lang="en-US" b="1" dirty="0"/>
              <a:t>Recommendations to improve </a:t>
            </a:r>
            <a:r>
              <a:rPr lang="en-US" b="1" dirty="0">
                <a:solidFill>
                  <a:srgbClr val="FFFF00"/>
                </a:solidFill>
              </a:rPr>
              <a:t>Trip bookings </a:t>
            </a:r>
          </a:p>
          <a:p>
            <a:pPr marL="285750" indent="-285750">
              <a:buFont typeface="Arial" panose="020B0604020202020204" pitchFamily="34" charset="0"/>
              <a:buChar char="•"/>
            </a:pPr>
            <a:r>
              <a:rPr lang="en-US" dirty="0"/>
              <a:t>offer discounts and driver incentives Provide targeted promotions and discounts to attract passengers, and offer incentives for drivers to work in low-demand cities, ensuring ride availability and service consistency. </a:t>
            </a:r>
          </a:p>
          <a:p>
            <a:pPr marL="285750" indent="-285750">
              <a:buFont typeface="Arial" panose="020B0604020202020204" pitchFamily="34" charset="0"/>
              <a:buChar char="•"/>
            </a:pPr>
            <a:r>
              <a:rPr lang="en-US" dirty="0"/>
              <a:t>Boost Local Awareness and Marketing: Run localized campaigns to raise awareness of </a:t>
            </a:r>
            <a:r>
              <a:rPr lang="en-US" dirty="0" err="1"/>
              <a:t>GoodCabs</a:t>
            </a:r>
            <a:r>
              <a:rPr lang="en-US" dirty="0"/>
              <a:t> in these cities, highlighting benefits and building customer loyalty through excellent service and personalized experiences. </a:t>
            </a:r>
          </a:p>
          <a:p>
            <a:endParaRPr lang="en-US" dirty="0"/>
          </a:p>
          <a:p>
            <a:r>
              <a:rPr lang="en-US" b="1" dirty="0"/>
              <a:t>Recommendations to improve </a:t>
            </a:r>
            <a:r>
              <a:rPr lang="en-US" b="1" dirty="0">
                <a:solidFill>
                  <a:srgbClr val="FFFF00"/>
                </a:solidFill>
              </a:rPr>
              <a:t>Passenger Ratings </a:t>
            </a:r>
          </a:p>
          <a:p>
            <a:pPr marL="285750" indent="-285750">
              <a:buFont typeface="Arial" panose="020B0604020202020204" pitchFamily="34" charset="0"/>
              <a:buChar char="•"/>
            </a:pPr>
            <a:r>
              <a:rPr lang="en-US" dirty="0"/>
              <a:t>Offer tailored experiences for repeat passengers, such as preferred drivers or customized ride options, to make them feel valued and improve satisfaction.</a:t>
            </a:r>
          </a:p>
          <a:p>
            <a:pPr marL="285750" indent="-285750">
              <a:buFont typeface="Arial" panose="020B0604020202020204" pitchFamily="34" charset="0"/>
              <a:buChar char="•"/>
            </a:pPr>
            <a:r>
              <a:rPr lang="en-US" dirty="0"/>
              <a:t> Implement or enhance loyalty programs with benefits like discounts or exclusive offers to encourage repeat passengers and improve their overall experience. </a:t>
            </a:r>
          </a:p>
          <a:p>
            <a:endParaRPr lang="en-US" b="1" dirty="0"/>
          </a:p>
          <a:p>
            <a:r>
              <a:rPr lang="en-US" b="1" dirty="0"/>
              <a:t>Recommendations to improve </a:t>
            </a:r>
            <a:r>
              <a:rPr lang="en-US" b="1" dirty="0">
                <a:solidFill>
                  <a:srgbClr val="FFFF00"/>
                </a:solidFill>
              </a:rPr>
              <a:t>Repeated</a:t>
            </a:r>
            <a:r>
              <a:rPr lang="en-US" b="1" dirty="0"/>
              <a:t> </a:t>
            </a:r>
            <a:r>
              <a:rPr lang="en-US" b="1" dirty="0">
                <a:solidFill>
                  <a:srgbClr val="FFFF00"/>
                </a:solidFill>
              </a:rPr>
              <a:t>Passenger </a:t>
            </a:r>
          </a:p>
          <a:p>
            <a:pPr marL="285750" indent="-285750">
              <a:buFont typeface="Arial" panose="020B0604020202020204" pitchFamily="34" charset="0"/>
              <a:buChar char="•"/>
            </a:pPr>
            <a:r>
              <a:rPr lang="en-US" dirty="0"/>
              <a:t>Collaborate with local factories and businesses to create dedicated cab services for their employees, offering scheduled pick-ups and drop-offs during shift changes. This can ensure steady demand and better ride availability. </a:t>
            </a:r>
          </a:p>
          <a:p>
            <a:pPr marL="285750" indent="-285750">
              <a:buFont typeface="Arial" panose="020B0604020202020204" pitchFamily="34" charset="0"/>
              <a:buChar char="•"/>
            </a:pPr>
            <a:r>
              <a:rPr lang="en-US" dirty="0"/>
              <a:t>Provide corporate discounts or loyalty programs for businesses, encouraging frequent use of </a:t>
            </a:r>
            <a:r>
              <a:rPr lang="en-US" dirty="0" err="1"/>
              <a:t>GoodCabs</a:t>
            </a:r>
            <a:r>
              <a:rPr lang="en-US" dirty="0"/>
              <a:t> by employees in industrial zones.</a:t>
            </a:r>
          </a:p>
        </p:txBody>
      </p:sp>
    </p:spTree>
    <p:extLst>
      <p:ext uri="{BB962C8B-B14F-4D97-AF65-F5344CB8AC3E}">
        <p14:creationId xmlns:p14="http://schemas.microsoft.com/office/powerpoint/2010/main" val="13921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9E494-0FEF-6CB7-CE00-F0CDB271840C}"/>
              </a:ext>
            </a:extLst>
          </p:cNvPr>
          <p:cNvSpPr txBox="1"/>
          <p:nvPr/>
        </p:nvSpPr>
        <p:spPr>
          <a:xfrm>
            <a:off x="3352395" y="2506914"/>
            <a:ext cx="6184895" cy="1107996"/>
          </a:xfrm>
          <a:prstGeom prst="rect">
            <a:avLst/>
          </a:prstGeom>
          <a:noFill/>
        </p:spPr>
        <p:txBody>
          <a:bodyPr wrap="square">
            <a:spAutoFit/>
          </a:bodyPr>
          <a:lstStyle/>
          <a:p>
            <a:r>
              <a:rPr lang="en-US" sz="6600" b="1" dirty="0"/>
              <a:t>DASHBOARD</a:t>
            </a:r>
            <a:r>
              <a:rPr lang="en-US" sz="6600" dirty="0"/>
              <a:t> </a:t>
            </a:r>
          </a:p>
        </p:txBody>
      </p:sp>
    </p:spTree>
    <p:extLst>
      <p:ext uri="{BB962C8B-B14F-4D97-AF65-F5344CB8AC3E}">
        <p14:creationId xmlns:p14="http://schemas.microsoft.com/office/powerpoint/2010/main" val="42452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24AC21A-E27C-E565-905E-27FC61B10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71"/>
            <a:ext cx="12191999" cy="6907541"/>
          </a:xfrm>
          <a:prstGeom prst="rect">
            <a:avLst/>
          </a:prstGeom>
        </p:spPr>
      </p:pic>
    </p:spTree>
    <p:extLst>
      <p:ext uri="{BB962C8B-B14F-4D97-AF65-F5344CB8AC3E}">
        <p14:creationId xmlns:p14="http://schemas.microsoft.com/office/powerpoint/2010/main" val="129129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42C5097-7849-9582-CC38-7DDE88110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8"/>
            <a:ext cx="12192000" cy="6863295"/>
          </a:xfrm>
          <a:prstGeom prst="rect">
            <a:avLst/>
          </a:prstGeom>
        </p:spPr>
      </p:pic>
    </p:spTree>
    <p:extLst>
      <p:ext uri="{BB962C8B-B14F-4D97-AF65-F5344CB8AC3E}">
        <p14:creationId xmlns:p14="http://schemas.microsoft.com/office/powerpoint/2010/main" val="78911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BCDC7-257D-7017-E8A0-B4E101F67FE5}"/>
              </a:ext>
            </a:extLst>
          </p:cNvPr>
          <p:cNvPicPr>
            <a:picLocks noChangeAspect="1"/>
          </p:cNvPicPr>
          <p:nvPr/>
        </p:nvPicPr>
        <p:blipFill>
          <a:blip r:embed="rId2"/>
          <a:stretch>
            <a:fillRect/>
          </a:stretch>
        </p:blipFill>
        <p:spPr>
          <a:xfrm>
            <a:off x="0" y="36723"/>
            <a:ext cx="12192000" cy="6784554"/>
          </a:xfrm>
          <a:prstGeom prst="rect">
            <a:avLst/>
          </a:prstGeom>
        </p:spPr>
      </p:pic>
    </p:spTree>
    <p:extLst>
      <p:ext uri="{BB962C8B-B14F-4D97-AF65-F5344CB8AC3E}">
        <p14:creationId xmlns:p14="http://schemas.microsoft.com/office/powerpoint/2010/main" val="169610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4C4BBE-7830-780C-18B1-44175B592A77}"/>
              </a:ext>
            </a:extLst>
          </p:cNvPr>
          <p:cNvSpPr txBox="1"/>
          <p:nvPr/>
        </p:nvSpPr>
        <p:spPr>
          <a:xfrm>
            <a:off x="1069422" y="257259"/>
            <a:ext cx="8477702" cy="5386090"/>
          </a:xfrm>
          <a:prstGeom prst="rect">
            <a:avLst/>
          </a:prstGeom>
          <a:noFill/>
        </p:spPr>
        <p:txBody>
          <a:bodyPr wrap="square">
            <a:spAutoFit/>
          </a:bodyPr>
          <a:lstStyle/>
          <a:p>
            <a:r>
              <a:rPr lang="en-US" sz="2400" b="1" dirty="0"/>
              <a:t>ABOUT GOODCABS </a:t>
            </a:r>
          </a:p>
          <a:p>
            <a:r>
              <a:rPr lang="en-US" sz="2000" dirty="0" err="1"/>
              <a:t>GoodCabs</a:t>
            </a:r>
            <a:r>
              <a:rPr lang="en-US" sz="2000" dirty="0"/>
              <a:t> is a cab service company established two years ago that has gained a strong foothold in the Indian market by focusing on tier-2 cities. </a:t>
            </a:r>
          </a:p>
          <a:p>
            <a:endParaRPr lang="en-US" dirty="0"/>
          </a:p>
          <a:p>
            <a:endParaRPr lang="en-US" dirty="0"/>
          </a:p>
          <a:p>
            <a:endParaRPr lang="en-US" dirty="0"/>
          </a:p>
          <a:p>
            <a:endParaRPr lang="en-US" dirty="0"/>
          </a:p>
          <a:p>
            <a:endParaRPr lang="en-US" sz="2400" b="1" dirty="0"/>
          </a:p>
          <a:p>
            <a:r>
              <a:rPr lang="en-US" sz="2400" b="1" dirty="0"/>
              <a:t>PROBLEM STATEMENT</a:t>
            </a:r>
          </a:p>
          <a:p>
            <a:r>
              <a:rPr lang="en-US" dirty="0"/>
              <a:t> </a:t>
            </a:r>
            <a:r>
              <a:rPr lang="en-US" sz="2000" dirty="0" err="1"/>
              <a:t>GoodCabs</a:t>
            </a:r>
            <a:r>
              <a:rPr lang="en-US" sz="2000" dirty="0"/>
              <a:t> faces the challenge of expanding and scaling its operations while maintaining high standards of service in tier-2 cities. The company aims to enhance its growth in these markets, meet ambitious performance targets for 2024, and continue improving passenger satisfaction. It must also ensure that the drivers it supports are able to sustain a livelihood while providing consistent, high-quality service to customers.</a:t>
            </a:r>
          </a:p>
        </p:txBody>
      </p:sp>
    </p:spTree>
    <p:extLst>
      <p:ext uri="{BB962C8B-B14F-4D97-AF65-F5344CB8AC3E}">
        <p14:creationId xmlns:p14="http://schemas.microsoft.com/office/powerpoint/2010/main" val="4132210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BE89B-5D28-23C5-D55F-3B6242B522CF}"/>
              </a:ext>
            </a:extLst>
          </p:cNvPr>
          <p:cNvSpPr txBox="1"/>
          <p:nvPr/>
        </p:nvSpPr>
        <p:spPr>
          <a:xfrm>
            <a:off x="4998312" y="215998"/>
            <a:ext cx="2195376" cy="461665"/>
          </a:xfrm>
          <a:prstGeom prst="rect">
            <a:avLst/>
          </a:prstGeom>
          <a:noFill/>
        </p:spPr>
        <p:txBody>
          <a:bodyPr wrap="square">
            <a:spAutoFit/>
          </a:bodyPr>
          <a:lstStyle/>
          <a:p>
            <a:r>
              <a:rPr lang="en-US" sz="2400" b="1" dirty="0"/>
              <a:t>KEY METRICS</a:t>
            </a:r>
          </a:p>
        </p:txBody>
      </p:sp>
      <p:pic>
        <p:nvPicPr>
          <p:cNvPr id="4" name="Picture 3">
            <a:extLst>
              <a:ext uri="{FF2B5EF4-FFF2-40B4-BE49-F238E27FC236}">
                <a16:creationId xmlns:a16="http://schemas.microsoft.com/office/drawing/2014/main" id="{67DABC0E-565B-E539-DEEB-ECABEE4C8475}"/>
              </a:ext>
            </a:extLst>
          </p:cNvPr>
          <p:cNvPicPr>
            <a:picLocks noChangeAspect="1"/>
          </p:cNvPicPr>
          <p:nvPr/>
        </p:nvPicPr>
        <p:blipFill>
          <a:blip r:embed="rId3"/>
          <a:stretch>
            <a:fillRect/>
          </a:stretch>
        </p:blipFill>
        <p:spPr>
          <a:xfrm>
            <a:off x="893226" y="723522"/>
            <a:ext cx="10621857" cy="2705478"/>
          </a:xfrm>
          <a:prstGeom prst="rect">
            <a:avLst/>
          </a:prstGeom>
        </p:spPr>
      </p:pic>
      <p:pic>
        <p:nvPicPr>
          <p:cNvPr id="6" name="Picture 5">
            <a:extLst>
              <a:ext uri="{FF2B5EF4-FFF2-40B4-BE49-F238E27FC236}">
                <a16:creationId xmlns:a16="http://schemas.microsoft.com/office/drawing/2014/main" id="{BAD63275-44EB-C5A1-5964-EFE4B17933CE}"/>
              </a:ext>
            </a:extLst>
          </p:cNvPr>
          <p:cNvPicPr>
            <a:picLocks noChangeAspect="1"/>
          </p:cNvPicPr>
          <p:nvPr/>
        </p:nvPicPr>
        <p:blipFill>
          <a:blip r:embed="rId4"/>
          <a:stretch>
            <a:fillRect/>
          </a:stretch>
        </p:blipFill>
        <p:spPr>
          <a:xfrm>
            <a:off x="893225" y="3759540"/>
            <a:ext cx="10621857" cy="990738"/>
          </a:xfrm>
          <a:prstGeom prst="rect">
            <a:avLst/>
          </a:prstGeom>
        </p:spPr>
      </p:pic>
      <p:pic>
        <p:nvPicPr>
          <p:cNvPr id="8" name="Picture 7">
            <a:extLst>
              <a:ext uri="{FF2B5EF4-FFF2-40B4-BE49-F238E27FC236}">
                <a16:creationId xmlns:a16="http://schemas.microsoft.com/office/drawing/2014/main" id="{C923DFF6-C6B4-F645-2432-C00A01DB5790}"/>
              </a:ext>
            </a:extLst>
          </p:cNvPr>
          <p:cNvPicPr>
            <a:picLocks noChangeAspect="1"/>
          </p:cNvPicPr>
          <p:nvPr/>
        </p:nvPicPr>
        <p:blipFill>
          <a:blip r:embed="rId5"/>
          <a:stretch>
            <a:fillRect/>
          </a:stretch>
        </p:blipFill>
        <p:spPr>
          <a:xfrm>
            <a:off x="902752" y="5186441"/>
            <a:ext cx="10612330" cy="1066949"/>
          </a:xfrm>
          <a:prstGeom prst="rect">
            <a:avLst/>
          </a:prstGeom>
        </p:spPr>
      </p:pic>
    </p:spTree>
    <p:extLst>
      <p:ext uri="{BB962C8B-B14F-4D97-AF65-F5344CB8AC3E}">
        <p14:creationId xmlns:p14="http://schemas.microsoft.com/office/powerpoint/2010/main" val="130062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F5A27E-D56F-5690-4469-FE3F5A669273}"/>
              </a:ext>
            </a:extLst>
          </p:cNvPr>
          <p:cNvSpPr txBox="1"/>
          <p:nvPr/>
        </p:nvSpPr>
        <p:spPr>
          <a:xfrm>
            <a:off x="394397" y="243228"/>
            <a:ext cx="11683721" cy="1231106"/>
          </a:xfrm>
          <a:prstGeom prst="rect">
            <a:avLst/>
          </a:prstGeom>
          <a:noFill/>
        </p:spPr>
        <p:txBody>
          <a:bodyPr wrap="square">
            <a:spAutoFit/>
          </a:bodyPr>
          <a:lstStyle/>
          <a:p>
            <a:r>
              <a:rPr lang="en-US" sz="2000" b="1" dirty="0"/>
              <a:t>City-Level fare and Trip summary report </a:t>
            </a:r>
          </a:p>
          <a:p>
            <a:r>
              <a:rPr lang="en-US" dirty="0"/>
              <a:t>Generate a report that displays the total trips, average fare per km, avg fare per trip and percentage </a:t>
            </a:r>
            <a:r>
              <a:rPr lang="en-US" dirty="0" err="1"/>
              <a:t>contributipn</a:t>
            </a:r>
            <a:r>
              <a:rPr lang="en-US" dirty="0"/>
              <a:t> of each city’s trip to the overall trips. this report will help in assessing trip volume, pricing </a:t>
            </a:r>
            <a:r>
              <a:rPr lang="en-US" dirty="0" err="1"/>
              <a:t>effeciency</a:t>
            </a:r>
            <a:r>
              <a:rPr lang="en-US" dirty="0"/>
              <a:t> and each city’s contribution to the overall trip count</a:t>
            </a:r>
          </a:p>
        </p:txBody>
      </p:sp>
      <p:sp>
        <p:nvSpPr>
          <p:cNvPr id="5" name="TextBox 4">
            <a:extLst>
              <a:ext uri="{FF2B5EF4-FFF2-40B4-BE49-F238E27FC236}">
                <a16:creationId xmlns:a16="http://schemas.microsoft.com/office/drawing/2014/main" id="{09FBC2F1-2D25-6688-C17B-8F226381D80E}"/>
              </a:ext>
            </a:extLst>
          </p:cNvPr>
          <p:cNvSpPr txBox="1"/>
          <p:nvPr/>
        </p:nvSpPr>
        <p:spPr>
          <a:xfrm>
            <a:off x="394397" y="4876800"/>
            <a:ext cx="11553093" cy="1384995"/>
          </a:xfrm>
          <a:prstGeom prst="rect">
            <a:avLst/>
          </a:prstGeom>
          <a:noFill/>
        </p:spPr>
        <p:txBody>
          <a:bodyPr wrap="square">
            <a:spAutoFit/>
          </a:bodyPr>
          <a:lstStyle/>
          <a:p>
            <a:r>
              <a:rPr lang="en-US" sz="1400" dirty="0"/>
              <a:t>High demand and pricing : Cities with higher trip demand have higher fare prices and longer distances, indicating that demand drives both pricing and travel requirements. </a:t>
            </a:r>
          </a:p>
          <a:p>
            <a:r>
              <a:rPr lang="en-US" sz="1400" dirty="0"/>
              <a:t>City contribution : high - demand cities are critical to the company's over all performance ,contributing significantly to total trip and revenue.</a:t>
            </a:r>
          </a:p>
          <a:p>
            <a:r>
              <a:rPr lang="en-US" sz="1400" dirty="0"/>
              <a:t>Low trip cities- as it is seen that Visakhapatnam, Coimbatore and Mysore has low contribution of trips and has high fare price . </a:t>
            </a:r>
          </a:p>
          <a:p>
            <a:r>
              <a:rPr lang="en-US" sz="1400" dirty="0"/>
              <a:t>Solution- To improve these use route optimization to reduce travel distances and low cost by introducing targeted promotion's and dynamic pricing to services more affordable and attractive. offer incentives like first- ride free or referral programs to increase trip contribution in underperforming cities.</a:t>
            </a:r>
          </a:p>
        </p:txBody>
      </p:sp>
      <p:pic>
        <p:nvPicPr>
          <p:cNvPr id="4" name="Picture 3">
            <a:extLst>
              <a:ext uri="{FF2B5EF4-FFF2-40B4-BE49-F238E27FC236}">
                <a16:creationId xmlns:a16="http://schemas.microsoft.com/office/drawing/2014/main" id="{5F028D5D-2B6E-F859-9CA5-B07037C1DE81}"/>
              </a:ext>
            </a:extLst>
          </p:cNvPr>
          <p:cNvPicPr>
            <a:picLocks noChangeAspect="1"/>
          </p:cNvPicPr>
          <p:nvPr/>
        </p:nvPicPr>
        <p:blipFill>
          <a:blip r:embed="rId2"/>
          <a:stretch>
            <a:fillRect/>
          </a:stretch>
        </p:blipFill>
        <p:spPr>
          <a:xfrm>
            <a:off x="910260" y="1474334"/>
            <a:ext cx="7014539" cy="3402466"/>
          </a:xfrm>
          <a:prstGeom prst="rect">
            <a:avLst/>
          </a:prstGeom>
        </p:spPr>
      </p:pic>
    </p:spTree>
    <p:extLst>
      <p:ext uri="{BB962C8B-B14F-4D97-AF65-F5344CB8AC3E}">
        <p14:creationId xmlns:p14="http://schemas.microsoft.com/office/powerpoint/2010/main" val="356721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D84EBA-4C48-0C23-D16E-CB8BDE393D4D}"/>
              </a:ext>
            </a:extLst>
          </p:cNvPr>
          <p:cNvSpPr txBox="1"/>
          <p:nvPr/>
        </p:nvSpPr>
        <p:spPr>
          <a:xfrm>
            <a:off x="252007" y="268349"/>
            <a:ext cx="11759883" cy="1200329"/>
          </a:xfrm>
          <a:prstGeom prst="rect">
            <a:avLst/>
          </a:prstGeom>
          <a:noFill/>
        </p:spPr>
        <p:txBody>
          <a:bodyPr wrap="square">
            <a:spAutoFit/>
          </a:bodyPr>
          <a:lstStyle/>
          <a:p>
            <a:r>
              <a:rPr lang="en-US" b="1" dirty="0"/>
              <a:t>Monthly city level trips target performance report </a:t>
            </a:r>
          </a:p>
          <a:p>
            <a:r>
              <a:rPr lang="en-US" dirty="0"/>
              <a:t>Generate a report that evaluate the target performance for trips at the monthly and city level. Compare the actual total trip with target trips and categories the performance as if actual trip are greater than the target trip the “Above target ” else “Below target”</a:t>
            </a:r>
          </a:p>
        </p:txBody>
      </p:sp>
      <p:sp>
        <p:nvSpPr>
          <p:cNvPr id="5" name="TextBox 4">
            <a:extLst>
              <a:ext uri="{FF2B5EF4-FFF2-40B4-BE49-F238E27FC236}">
                <a16:creationId xmlns:a16="http://schemas.microsoft.com/office/drawing/2014/main" id="{9365B419-1062-F37F-A2E5-29D8415E6181}"/>
              </a:ext>
            </a:extLst>
          </p:cNvPr>
          <p:cNvSpPr txBox="1"/>
          <p:nvPr/>
        </p:nvSpPr>
        <p:spPr>
          <a:xfrm>
            <a:off x="252007" y="5389322"/>
            <a:ext cx="11939993" cy="1200329"/>
          </a:xfrm>
          <a:prstGeom prst="rect">
            <a:avLst/>
          </a:prstGeom>
          <a:noFill/>
        </p:spPr>
        <p:txBody>
          <a:bodyPr wrap="square">
            <a:spAutoFit/>
          </a:bodyPr>
          <a:lstStyle/>
          <a:p>
            <a:r>
              <a:rPr lang="en-US" dirty="0"/>
              <a:t>Recommendation to improve Trips - To improve trips in cities that have missed their targets, a combination of targeted marketing, dynamic pricing, increased availability, and local partnerships should be used. By analyzing the underlying causes of underperformance and implementing city-specific solutions, Good Cabs can improve performance and reach targets more effectively.</a:t>
            </a:r>
          </a:p>
        </p:txBody>
      </p:sp>
      <p:pic>
        <p:nvPicPr>
          <p:cNvPr id="4" name="Picture 3">
            <a:extLst>
              <a:ext uri="{FF2B5EF4-FFF2-40B4-BE49-F238E27FC236}">
                <a16:creationId xmlns:a16="http://schemas.microsoft.com/office/drawing/2014/main" id="{6D064C71-0428-36DF-37E9-8B6510EA3F17}"/>
              </a:ext>
            </a:extLst>
          </p:cNvPr>
          <p:cNvPicPr>
            <a:picLocks noChangeAspect="1"/>
          </p:cNvPicPr>
          <p:nvPr/>
        </p:nvPicPr>
        <p:blipFill>
          <a:blip r:embed="rId2"/>
          <a:stretch>
            <a:fillRect/>
          </a:stretch>
        </p:blipFill>
        <p:spPr>
          <a:xfrm>
            <a:off x="683596" y="1620574"/>
            <a:ext cx="4901127" cy="2990755"/>
          </a:xfrm>
          <a:prstGeom prst="rect">
            <a:avLst/>
          </a:prstGeom>
        </p:spPr>
      </p:pic>
      <p:pic>
        <p:nvPicPr>
          <p:cNvPr id="7" name="Picture 6">
            <a:extLst>
              <a:ext uri="{FF2B5EF4-FFF2-40B4-BE49-F238E27FC236}">
                <a16:creationId xmlns:a16="http://schemas.microsoft.com/office/drawing/2014/main" id="{616AC855-FBE8-CC8F-3A7A-998C9B6CB063}"/>
              </a:ext>
            </a:extLst>
          </p:cNvPr>
          <p:cNvPicPr>
            <a:picLocks noChangeAspect="1"/>
          </p:cNvPicPr>
          <p:nvPr/>
        </p:nvPicPr>
        <p:blipFill>
          <a:blip r:embed="rId3"/>
          <a:stretch>
            <a:fillRect/>
          </a:stretch>
        </p:blipFill>
        <p:spPr>
          <a:xfrm>
            <a:off x="6268320" y="1620575"/>
            <a:ext cx="5510726" cy="2990754"/>
          </a:xfrm>
          <a:prstGeom prst="rect">
            <a:avLst/>
          </a:prstGeom>
        </p:spPr>
      </p:pic>
    </p:spTree>
    <p:extLst>
      <p:ext uri="{BB962C8B-B14F-4D97-AF65-F5344CB8AC3E}">
        <p14:creationId xmlns:p14="http://schemas.microsoft.com/office/powerpoint/2010/main" val="4074646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B360DC-D1B6-A6FB-5914-338F52F365C7}"/>
              </a:ext>
            </a:extLst>
          </p:cNvPr>
          <p:cNvSpPr txBox="1"/>
          <p:nvPr/>
        </p:nvSpPr>
        <p:spPr>
          <a:xfrm>
            <a:off x="511277" y="157426"/>
            <a:ext cx="10412361" cy="677108"/>
          </a:xfrm>
          <a:prstGeom prst="rect">
            <a:avLst/>
          </a:prstGeom>
          <a:noFill/>
        </p:spPr>
        <p:txBody>
          <a:bodyPr wrap="square">
            <a:spAutoFit/>
          </a:bodyPr>
          <a:lstStyle/>
          <a:p>
            <a:r>
              <a:rPr lang="en-US" sz="2000" b="1" dirty="0"/>
              <a:t>City-Level Repeat passenger trip frequency report </a:t>
            </a:r>
          </a:p>
          <a:p>
            <a:r>
              <a:rPr lang="en-US" dirty="0"/>
              <a:t>Calculate the percentage of repeat passengers who took 2 trip, 3 trip and so on ,</a:t>
            </a:r>
            <a:r>
              <a:rPr lang="en-US" dirty="0" err="1"/>
              <a:t>upto</a:t>
            </a:r>
            <a:r>
              <a:rPr lang="en-US" dirty="0"/>
              <a:t> 10trips</a:t>
            </a:r>
            <a:endParaRPr lang="en-IN" dirty="0"/>
          </a:p>
        </p:txBody>
      </p:sp>
      <p:sp>
        <p:nvSpPr>
          <p:cNvPr id="5" name="TextBox 4">
            <a:extLst>
              <a:ext uri="{FF2B5EF4-FFF2-40B4-BE49-F238E27FC236}">
                <a16:creationId xmlns:a16="http://schemas.microsoft.com/office/drawing/2014/main" id="{29150812-8671-0788-3129-9410A3045F99}"/>
              </a:ext>
            </a:extLst>
          </p:cNvPr>
          <p:cNvSpPr txBox="1"/>
          <p:nvPr/>
        </p:nvSpPr>
        <p:spPr>
          <a:xfrm>
            <a:off x="6096000" y="1310343"/>
            <a:ext cx="6096000" cy="4524315"/>
          </a:xfrm>
          <a:prstGeom prst="rect">
            <a:avLst/>
          </a:prstGeom>
          <a:noFill/>
        </p:spPr>
        <p:txBody>
          <a:bodyPr wrap="square">
            <a:spAutoFit/>
          </a:bodyPr>
          <a:lstStyle/>
          <a:p>
            <a:r>
              <a:rPr lang="en-US" dirty="0"/>
              <a:t>Tourist Focused cities</a:t>
            </a:r>
          </a:p>
          <a:p>
            <a:r>
              <a:rPr lang="en-US" dirty="0"/>
              <a:t> (</a:t>
            </a:r>
            <a:r>
              <a:rPr lang="en-US" b="1" dirty="0" err="1"/>
              <a:t>e.g</a:t>
            </a:r>
            <a:r>
              <a:rPr lang="en-US" b="1" dirty="0"/>
              <a:t> Jaipur, Kochi, Mysore</a:t>
            </a:r>
            <a:r>
              <a:rPr lang="en-US" dirty="0"/>
              <a:t>) Likely see Lower repeat trio frequency (2-3 trips) due to short- term visits and varied usage (sightseeing, short - term travel ). </a:t>
            </a:r>
          </a:p>
          <a:p>
            <a:r>
              <a:rPr lang="en-US" b="1" dirty="0"/>
              <a:t>Recommendation</a:t>
            </a:r>
            <a:r>
              <a:rPr lang="en-US" dirty="0"/>
              <a:t> - introduce tourist- focused programs like “Buy 2 rides, get 1 free” and special city packages to increase repeat usage and trip frequency. </a:t>
            </a:r>
          </a:p>
          <a:p>
            <a:pPr marL="342900" indent="-342900">
              <a:buAutoNum type="arabicPeriod"/>
            </a:pPr>
            <a:r>
              <a:rPr lang="en-US" dirty="0"/>
              <a:t>Enhance ride availability by ensuring high ride availability at key tourist location and to improve the visibility make partnership with hotels. </a:t>
            </a:r>
          </a:p>
          <a:p>
            <a:pPr marL="342900" indent="-342900">
              <a:buAutoNum type="arabicPeriod"/>
            </a:pPr>
            <a:endParaRPr lang="en-US" dirty="0"/>
          </a:p>
          <a:p>
            <a:endParaRPr lang="en-US" dirty="0"/>
          </a:p>
          <a:p>
            <a:r>
              <a:rPr lang="en-US" b="1" dirty="0"/>
              <a:t>Business Focused cities </a:t>
            </a:r>
            <a:r>
              <a:rPr lang="en-US" dirty="0"/>
              <a:t>(</a:t>
            </a:r>
            <a:r>
              <a:rPr lang="en-US" dirty="0" err="1"/>
              <a:t>e.g</a:t>
            </a:r>
            <a:r>
              <a:rPr lang="en-US" dirty="0"/>
              <a:t> -Lucknow , Surat , Vadodara and Coimbatore) See higher repeat trip frequency (4-7 trips) due to longer stays and consistent need for transportation for work- related purposes.</a:t>
            </a:r>
            <a:endParaRPr lang="en-IN" dirty="0"/>
          </a:p>
        </p:txBody>
      </p:sp>
      <p:pic>
        <p:nvPicPr>
          <p:cNvPr id="7" name="Picture 6">
            <a:extLst>
              <a:ext uri="{FF2B5EF4-FFF2-40B4-BE49-F238E27FC236}">
                <a16:creationId xmlns:a16="http://schemas.microsoft.com/office/drawing/2014/main" id="{47CBF612-6A47-E8C2-F55B-03F2E70F586C}"/>
              </a:ext>
            </a:extLst>
          </p:cNvPr>
          <p:cNvPicPr>
            <a:picLocks noChangeAspect="1"/>
          </p:cNvPicPr>
          <p:nvPr/>
        </p:nvPicPr>
        <p:blipFill>
          <a:blip r:embed="rId3"/>
          <a:stretch>
            <a:fillRect/>
          </a:stretch>
        </p:blipFill>
        <p:spPr>
          <a:xfrm>
            <a:off x="285135" y="1310344"/>
            <a:ext cx="5732207" cy="3723772"/>
          </a:xfrm>
          <a:prstGeom prst="rect">
            <a:avLst/>
          </a:prstGeom>
        </p:spPr>
      </p:pic>
    </p:spTree>
    <p:extLst>
      <p:ext uri="{BB962C8B-B14F-4D97-AF65-F5344CB8AC3E}">
        <p14:creationId xmlns:p14="http://schemas.microsoft.com/office/powerpoint/2010/main" val="3956107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1B364-5295-0880-0270-86E70B358ED0}"/>
              </a:ext>
            </a:extLst>
          </p:cNvPr>
          <p:cNvSpPr txBox="1"/>
          <p:nvPr/>
        </p:nvSpPr>
        <p:spPr>
          <a:xfrm>
            <a:off x="353961" y="134712"/>
            <a:ext cx="11631562" cy="1200329"/>
          </a:xfrm>
          <a:prstGeom prst="rect">
            <a:avLst/>
          </a:prstGeom>
          <a:noFill/>
        </p:spPr>
        <p:txBody>
          <a:bodyPr wrap="square">
            <a:spAutoFit/>
          </a:bodyPr>
          <a:lstStyle/>
          <a:p>
            <a:r>
              <a:rPr lang="en-US" b="1" dirty="0"/>
              <a:t>Identify </a:t>
            </a:r>
            <a:r>
              <a:rPr lang="en-US" b="1" dirty="0" err="1"/>
              <a:t>citites</a:t>
            </a:r>
            <a:r>
              <a:rPr lang="en-US" b="1" dirty="0"/>
              <a:t> with Highest and Lowest Total new passengers </a:t>
            </a:r>
          </a:p>
          <a:p>
            <a:r>
              <a:rPr lang="en-US" dirty="0"/>
              <a:t>Generate a report that calculate the total new passengers for each city and rank them based on </a:t>
            </a:r>
            <a:r>
              <a:rPr lang="en-US" dirty="0" err="1"/>
              <a:t>theis</a:t>
            </a:r>
            <a:r>
              <a:rPr lang="en-US" dirty="0"/>
              <a:t> </a:t>
            </a:r>
            <a:r>
              <a:rPr lang="en-US" dirty="0" err="1"/>
              <a:t>value.identify</a:t>
            </a:r>
            <a:r>
              <a:rPr lang="en-US" dirty="0"/>
              <a:t> the top 3 </a:t>
            </a:r>
            <a:r>
              <a:rPr lang="en-US" dirty="0" err="1"/>
              <a:t>citites</a:t>
            </a:r>
            <a:r>
              <a:rPr lang="en-US" dirty="0"/>
              <a:t> with the highest number of new passengers as well as the bottom 3 cities with lowest number of new passenger , </a:t>
            </a:r>
            <a:r>
              <a:rPr lang="en-US" dirty="0" err="1"/>
              <a:t>categorising</a:t>
            </a:r>
            <a:r>
              <a:rPr lang="en-US" dirty="0"/>
              <a:t> them as top 3 and bottom e accordingly</a:t>
            </a:r>
            <a:endParaRPr lang="en-IN" dirty="0"/>
          </a:p>
        </p:txBody>
      </p:sp>
      <p:sp>
        <p:nvSpPr>
          <p:cNvPr id="5" name="TextBox 4">
            <a:extLst>
              <a:ext uri="{FF2B5EF4-FFF2-40B4-BE49-F238E27FC236}">
                <a16:creationId xmlns:a16="http://schemas.microsoft.com/office/drawing/2014/main" id="{9DD1F6E3-007E-F8C4-7717-1D9B51E2262F}"/>
              </a:ext>
            </a:extLst>
          </p:cNvPr>
          <p:cNvSpPr txBox="1"/>
          <p:nvPr/>
        </p:nvSpPr>
        <p:spPr>
          <a:xfrm>
            <a:off x="110613" y="5573816"/>
            <a:ext cx="12118258" cy="923330"/>
          </a:xfrm>
          <a:prstGeom prst="rect">
            <a:avLst/>
          </a:prstGeom>
          <a:noFill/>
        </p:spPr>
        <p:txBody>
          <a:bodyPr wrap="square">
            <a:spAutoFit/>
          </a:bodyPr>
          <a:lstStyle/>
          <a:p>
            <a:r>
              <a:rPr lang="en-US" b="1" dirty="0"/>
              <a:t>Recommendation</a:t>
            </a:r>
            <a:r>
              <a:rPr lang="en-US" dirty="0"/>
              <a:t> to improve new passengers By offering attractive promotions, using targeted marketing, ensuring a smooth onboarding experience, and partnering with local businesses , Good Cabs can effectively attract new passengers. Ensuring service availability (24/7 service) in key locations will help convert potential customers into regular users </a:t>
            </a:r>
            <a:endParaRPr lang="en-IN" dirty="0"/>
          </a:p>
        </p:txBody>
      </p:sp>
      <p:pic>
        <p:nvPicPr>
          <p:cNvPr id="7" name="Picture 6">
            <a:extLst>
              <a:ext uri="{FF2B5EF4-FFF2-40B4-BE49-F238E27FC236}">
                <a16:creationId xmlns:a16="http://schemas.microsoft.com/office/drawing/2014/main" id="{6F3E9E1F-C1B0-F575-DEF7-37518893D1F5}"/>
              </a:ext>
            </a:extLst>
          </p:cNvPr>
          <p:cNvPicPr>
            <a:picLocks noChangeAspect="1"/>
          </p:cNvPicPr>
          <p:nvPr/>
        </p:nvPicPr>
        <p:blipFill>
          <a:blip r:embed="rId2"/>
          <a:stretch>
            <a:fillRect/>
          </a:stretch>
        </p:blipFill>
        <p:spPr>
          <a:xfrm>
            <a:off x="532827" y="1335041"/>
            <a:ext cx="4196489" cy="3728572"/>
          </a:xfrm>
          <a:prstGeom prst="rect">
            <a:avLst/>
          </a:prstGeom>
        </p:spPr>
      </p:pic>
      <p:pic>
        <p:nvPicPr>
          <p:cNvPr id="9" name="Picture 8">
            <a:extLst>
              <a:ext uri="{FF2B5EF4-FFF2-40B4-BE49-F238E27FC236}">
                <a16:creationId xmlns:a16="http://schemas.microsoft.com/office/drawing/2014/main" id="{B0096F83-3C2B-8236-4D21-F1CCE6220D49}"/>
              </a:ext>
            </a:extLst>
          </p:cNvPr>
          <p:cNvPicPr>
            <a:picLocks noChangeAspect="1"/>
          </p:cNvPicPr>
          <p:nvPr/>
        </p:nvPicPr>
        <p:blipFill>
          <a:blip r:embed="rId3"/>
          <a:stretch>
            <a:fillRect/>
          </a:stretch>
        </p:blipFill>
        <p:spPr>
          <a:xfrm>
            <a:off x="6096000" y="1335041"/>
            <a:ext cx="4109884" cy="3492598"/>
          </a:xfrm>
          <a:prstGeom prst="rect">
            <a:avLst/>
          </a:prstGeom>
        </p:spPr>
      </p:pic>
    </p:spTree>
    <p:extLst>
      <p:ext uri="{BB962C8B-B14F-4D97-AF65-F5344CB8AC3E}">
        <p14:creationId xmlns:p14="http://schemas.microsoft.com/office/powerpoint/2010/main" val="2701721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166F8D-629B-FCE6-AE48-CCB3D593B7C5}"/>
              </a:ext>
            </a:extLst>
          </p:cNvPr>
          <p:cNvSpPr txBox="1"/>
          <p:nvPr/>
        </p:nvSpPr>
        <p:spPr>
          <a:xfrm>
            <a:off x="383457" y="87246"/>
            <a:ext cx="11602065" cy="1231106"/>
          </a:xfrm>
          <a:prstGeom prst="rect">
            <a:avLst/>
          </a:prstGeom>
          <a:noFill/>
        </p:spPr>
        <p:txBody>
          <a:bodyPr wrap="square">
            <a:spAutoFit/>
          </a:bodyPr>
          <a:lstStyle/>
          <a:p>
            <a:r>
              <a:rPr lang="en-US" sz="2000" b="1" dirty="0"/>
              <a:t>Identify month with Highest Revenue for each city </a:t>
            </a:r>
          </a:p>
          <a:p>
            <a:r>
              <a:rPr lang="en-US" dirty="0"/>
              <a:t>Generate a report that identifies that month with the highest revenue for each city . for each city , display </a:t>
            </a:r>
            <a:r>
              <a:rPr lang="en-US" dirty="0" err="1"/>
              <a:t>month_name</a:t>
            </a:r>
            <a:r>
              <a:rPr lang="en-US" dirty="0"/>
              <a:t> , the revenue amount for that month and the percentage contribution of that months revenue to cities total revenue</a:t>
            </a:r>
            <a:endParaRPr lang="en-IN" dirty="0"/>
          </a:p>
        </p:txBody>
      </p:sp>
      <p:pic>
        <p:nvPicPr>
          <p:cNvPr id="5" name="Picture 4">
            <a:extLst>
              <a:ext uri="{FF2B5EF4-FFF2-40B4-BE49-F238E27FC236}">
                <a16:creationId xmlns:a16="http://schemas.microsoft.com/office/drawing/2014/main" id="{34055461-F886-E7F5-AC86-34D9163712D0}"/>
              </a:ext>
            </a:extLst>
          </p:cNvPr>
          <p:cNvPicPr>
            <a:picLocks noChangeAspect="1"/>
          </p:cNvPicPr>
          <p:nvPr/>
        </p:nvPicPr>
        <p:blipFill>
          <a:blip r:embed="rId2"/>
          <a:stretch>
            <a:fillRect/>
          </a:stretch>
        </p:blipFill>
        <p:spPr>
          <a:xfrm>
            <a:off x="1147935" y="1318352"/>
            <a:ext cx="4134427" cy="5292093"/>
          </a:xfrm>
          <a:prstGeom prst="rect">
            <a:avLst/>
          </a:prstGeom>
        </p:spPr>
      </p:pic>
      <p:pic>
        <p:nvPicPr>
          <p:cNvPr id="7" name="Picture 6">
            <a:extLst>
              <a:ext uri="{FF2B5EF4-FFF2-40B4-BE49-F238E27FC236}">
                <a16:creationId xmlns:a16="http://schemas.microsoft.com/office/drawing/2014/main" id="{479CF877-14FA-5D7A-4ED1-C69A62AF6071}"/>
              </a:ext>
            </a:extLst>
          </p:cNvPr>
          <p:cNvPicPr>
            <a:picLocks noChangeAspect="1"/>
          </p:cNvPicPr>
          <p:nvPr/>
        </p:nvPicPr>
        <p:blipFill>
          <a:blip r:embed="rId3"/>
          <a:stretch>
            <a:fillRect/>
          </a:stretch>
        </p:blipFill>
        <p:spPr>
          <a:xfrm>
            <a:off x="6496730" y="1318352"/>
            <a:ext cx="3867690" cy="5292093"/>
          </a:xfrm>
          <a:prstGeom prst="rect">
            <a:avLst/>
          </a:prstGeom>
        </p:spPr>
      </p:pic>
    </p:spTree>
    <p:extLst>
      <p:ext uri="{BB962C8B-B14F-4D97-AF65-F5344CB8AC3E}">
        <p14:creationId xmlns:p14="http://schemas.microsoft.com/office/powerpoint/2010/main" val="300510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32C927-FD56-5850-B4A7-0C82ECF562FB}"/>
              </a:ext>
            </a:extLst>
          </p:cNvPr>
          <p:cNvSpPr txBox="1"/>
          <p:nvPr/>
        </p:nvSpPr>
        <p:spPr>
          <a:xfrm>
            <a:off x="353961" y="138102"/>
            <a:ext cx="11729883" cy="677108"/>
          </a:xfrm>
          <a:prstGeom prst="rect">
            <a:avLst/>
          </a:prstGeom>
          <a:noFill/>
        </p:spPr>
        <p:txBody>
          <a:bodyPr wrap="square">
            <a:spAutoFit/>
          </a:bodyPr>
          <a:lstStyle/>
          <a:p>
            <a:r>
              <a:rPr lang="en-US" sz="2000" b="1" dirty="0"/>
              <a:t>Repeat Passenger Rate Analysis </a:t>
            </a:r>
          </a:p>
          <a:p>
            <a:r>
              <a:rPr lang="en-US" dirty="0"/>
              <a:t>Generate a </a:t>
            </a:r>
            <a:r>
              <a:rPr lang="en-US" dirty="0" err="1"/>
              <a:t>reprot</a:t>
            </a:r>
            <a:r>
              <a:rPr lang="en-US" dirty="0"/>
              <a:t> that identifies Repeat passenger rate by Month level and city level </a:t>
            </a:r>
            <a:endParaRPr lang="en-IN" dirty="0"/>
          </a:p>
        </p:txBody>
      </p:sp>
      <p:pic>
        <p:nvPicPr>
          <p:cNvPr id="5" name="Picture 4">
            <a:extLst>
              <a:ext uri="{FF2B5EF4-FFF2-40B4-BE49-F238E27FC236}">
                <a16:creationId xmlns:a16="http://schemas.microsoft.com/office/drawing/2014/main" id="{25E56CE7-0644-2751-87E0-BCE2AB3CE335}"/>
              </a:ext>
            </a:extLst>
          </p:cNvPr>
          <p:cNvPicPr>
            <a:picLocks noChangeAspect="1"/>
          </p:cNvPicPr>
          <p:nvPr/>
        </p:nvPicPr>
        <p:blipFill>
          <a:blip r:embed="rId2"/>
          <a:stretch>
            <a:fillRect/>
          </a:stretch>
        </p:blipFill>
        <p:spPr>
          <a:xfrm>
            <a:off x="604496" y="815210"/>
            <a:ext cx="4887007" cy="5477436"/>
          </a:xfrm>
          <a:prstGeom prst="rect">
            <a:avLst/>
          </a:prstGeom>
        </p:spPr>
      </p:pic>
      <p:pic>
        <p:nvPicPr>
          <p:cNvPr id="7" name="Picture 6">
            <a:extLst>
              <a:ext uri="{FF2B5EF4-FFF2-40B4-BE49-F238E27FC236}">
                <a16:creationId xmlns:a16="http://schemas.microsoft.com/office/drawing/2014/main" id="{199ACB1F-1AB3-671E-A22E-9F80DC1611AB}"/>
              </a:ext>
            </a:extLst>
          </p:cNvPr>
          <p:cNvPicPr>
            <a:picLocks noChangeAspect="1"/>
          </p:cNvPicPr>
          <p:nvPr/>
        </p:nvPicPr>
        <p:blipFill>
          <a:blip r:embed="rId3"/>
          <a:stretch>
            <a:fillRect/>
          </a:stretch>
        </p:blipFill>
        <p:spPr>
          <a:xfrm>
            <a:off x="6690971" y="815210"/>
            <a:ext cx="4896533" cy="5408610"/>
          </a:xfrm>
          <a:prstGeom prst="rect">
            <a:avLst/>
          </a:prstGeom>
        </p:spPr>
      </p:pic>
    </p:spTree>
    <p:extLst>
      <p:ext uri="{BB962C8B-B14F-4D97-AF65-F5344CB8AC3E}">
        <p14:creationId xmlns:p14="http://schemas.microsoft.com/office/powerpoint/2010/main" val="111414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EE1DD-ACDB-92FD-7D36-A4CEC8829E40}"/>
              </a:ext>
            </a:extLst>
          </p:cNvPr>
          <p:cNvSpPr txBox="1"/>
          <p:nvPr/>
        </p:nvSpPr>
        <p:spPr>
          <a:xfrm>
            <a:off x="3401961" y="2693727"/>
            <a:ext cx="6096000" cy="1200329"/>
          </a:xfrm>
          <a:prstGeom prst="rect">
            <a:avLst/>
          </a:prstGeom>
          <a:noFill/>
        </p:spPr>
        <p:txBody>
          <a:bodyPr wrap="square">
            <a:spAutoFit/>
          </a:bodyPr>
          <a:lstStyle/>
          <a:p>
            <a:r>
              <a:rPr lang="en-IN" sz="7200" b="1" dirty="0"/>
              <a:t>THANK YOU</a:t>
            </a:r>
          </a:p>
        </p:txBody>
      </p:sp>
    </p:spTree>
    <p:extLst>
      <p:ext uri="{BB962C8B-B14F-4D97-AF65-F5344CB8AC3E}">
        <p14:creationId xmlns:p14="http://schemas.microsoft.com/office/powerpoint/2010/main" val="296608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2C571-AFD5-5113-C4DC-697F200EBB85}"/>
              </a:ext>
            </a:extLst>
          </p:cNvPr>
          <p:cNvSpPr txBox="1"/>
          <p:nvPr/>
        </p:nvSpPr>
        <p:spPr>
          <a:xfrm>
            <a:off x="1249633" y="309344"/>
            <a:ext cx="7923863" cy="5786199"/>
          </a:xfrm>
          <a:prstGeom prst="rect">
            <a:avLst/>
          </a:prstGeom>
          <a:noFill/>
        </p:spPr>
        <p:txBody>
          <a:bodyPr wrap="square">
            <a:spAutoFit/>
          </a:bodyPr>
          <a:lstStyle/>
          <a:p>
            <a:r>
              <a:rPr lang="en-US" sz="2400" b="1" dirty="0"/>
              <a:t>TASK</a:t>
            </a:r>
          </a:p>
          <a:p>
            <a:endParaRPr lang="en-US" sz="2400" b="1" dirty="0"/>
          </a:p>
          <a:p>
            <a:r>
              <a:rPr lang="en-US" sz="2000" dirty="0" err="1"/>
              <a:t>GoodCabs</a:t>
            </a:r>
            <a:r>
              <a:rPr lang="en-US" sz="2000" dirty="0"/>
              <a:t> management team aims to assess the company's performance across key metrics, including trip volume, passenger satisfaction, repeat passenger rate, trip distribution, and the balance between new and repeat passengers. </a:t>
            </a:r>
          </a:p>
          <a:p>
            <a:endParaRPr lang="en-US" sz="2000" dirty="0"/>
          </a:p>
          <a:p>
            <a:endParaRPr lang="en-US" sz="2000" dirty="0"/>
          </a:p>
          <a:p>
            <a:endParaRPr lang="en-US" sz="2000" dirty="0"/>
          </a:p>
          <a:p>
            <a:endParaRPr lang="en-US" sz="2000" dirty="0"/>
          </a:p>
          <a:p>
            <a:endParaRPr lang="en-US" dirty="0"/>
          </a:p>
          <a:p>
            <a:r>
              <a:rPr lang="en-US" sz="2400" b="1" dirty="0"/>
              <a:t>INPUTS PROVIDED </a:t>
            </a:r>
          </a:p>
          <a:p>
            <a:pPr marL="342900" indent="-342900">
              <a:buFont typeface="Wingdings" panose="05000000000000000000" pitchFamily="2" charset="2"/>
              <a:buChar char="§"/>
            </a:pPr>
            <a:r>
              <a:rPr lang="en-US" sz="2400" dirty="0"/>
              <a:t>Data sets and Problem statement </a:t>
            </a:r>
          </a:p>
          <a:p>
            <a:endParaRPr lang="en-US" sz="2400" dirty="0"/>
          </a:p>
          <a:p>
            <a:pPr marL="342900" indent="-342900">
              <a:buFont typeface="Wingdings" panose="05000000000000000000" pitchFamily="2" charset="2"/>
              <a:buChar char="§"/>
            </a:pPr>
            <a:r>
              <a:rPr lang="en-US" sz="2400" dirty="0"/>
              <a:t>Primary and secondary questions. </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Business Requests</a:t>
            </a:r>
          </a:p>
        </p:txBody>
      </p:sp>
    </p:spTree>
    <p:extLst>
      <p:ext uri="{BB962C8B-B14F-4D97-AF65-F5344CB8AC3E}">
        <p14:creationId xmlns:p14="http://schemas.microsoft.com/office/powerpoint/2010/main" val="63475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23B40C-33ED-E985-38C4-A16EB1B1F08A}"/>
              </a:ext>
            </a:extLst>
          </p:cNvPr>
          <p:cNvSpPr txBox="1"/>
          <p:nvPr/>
        </p:nvSpPr>
        <p:spPr>
          <a:xfrm>
            <a:off x="331596" y="141906"/>
            <a:ext cx="7021285" cy="1323439"/>
          </a:xfrm>
          <a:prstGeom prst="rect">
            <a:avLst/>
          </a:prstGeom>
          <a:noFill/>
        </p:spPr>
        <p:txBody>
          <a:bodyPr wrap="square">
            <a:spAutoFit/>
          </a:bodyPr>
          <a:lstStyle/>
          <a:p>
            <a:r>
              <a:rPr lang="en-US" sz="2400" b="1" dirty="0"/>
              <a:t>DATA ANALYSIS </a:t>
            </a:r>
          </a:p>
          <a:p>
            <a:r>
              <a:rPr lang="en-US" sz="2000" b="1" dirty="0"/>
              <a:t>1.Top and Bottom Performing cities</a:t>
            </a:r>
          </a:p>
          <a:p>
            <a:r>
              <a:rPr lang="en-US" dirty="0"/>
              <a:t>Identify the top 3 and bottom 3 </a:t>
            </a:r>
            <a:r>
              <a:rPr lang="en-US" dirty="0" err="1"/>
              <a:t>citites</a:t>
            </a:r>
            <a:r>
              <a:rPr lang="en-US" dirty="0"/>
              <a:t> by total trips over the entire analysis period</a:t>
            </a:r>
          </a:p>
        </p:txBody>
      </p:sp>
      <p:sp>
        <p:nvSpPr>
          <p:cNvPr id="5" name="TextBox 4">
            <a:extLst>
              <a:ext uri="{FF2B5EF4-FFF2-40B4-BE49-F238E27FC236}">
                <a16:creationId xmlns:a16="http://schemas.microsoft.com/office/drawing/2014/main" id="{C2D4A2D8-5488-1365-9A55-5AE6D6BF0F5A}"/>
              </a:ext>
            </a:extLst>
          </p:cNvPr>
          <p:cNvSpPr txBox="1"/>
          <p:nvPr/>
        </p:nvSpPr>
        <p:spPr>
          <a:xfrm>
            <a:off x="773724" y="5350636"/>
            <a:ext cx="10249318" cy="1354217"/>
          </a:xfrm>
          <a:prstGeom prst="rect">
            <a:avLst/>
          </a:prstGeom>
          <a:noFill/>
        </p:spPr>
        <p:txBody>
          <a:bodyPr wrap="square">
            <a:spAutoFit/>
          </a:bodyPr>
          <a:lstStyle/>
          <a:p>
            <a:r>
              <a:rPr lang="en-US" sz="2400" b="1" dirty="0"/>
              <a:t>💡INSIGHTS</a:t>
            </a:r>
          </a:p>
          <a:p>
            <a:r>
              <a:rPr lang="en-US" dirty="0"/>
              <a:t> </a:t>
            </a:r>
            <a:r>
              <a:rPr lang="en-US" sz="2000" b="1" dirty="0"/>
              <a:t>Top 3 cities -</a:t>
            </a:r>
            <a:r>
              <a:rPr lang="en-US" dirty="0"/>
              <a:t>Jaipur , Lucknow, Surat has contributed the highest number of trips </a:t>
            </a:r>
          </a:p>
          <a:p>
            <a:r>
              <a:rPr lang="en-US" sz="2000" b="1" dirty="0"/>
              <a:t>Bottom 3 cities -</a:t>
            </a:r>
            <a:r>
              <a:rPr lang="en-US" dirty="0"/>
              <a:t>Mysore, Coimbatore and Visakhapatnam has noted lowest number of trips Top 3 cities</a:t>
            </a:r>
          </a:p>
        </p:txBody>
      </p:sp>
      <p:pic>
        <p:nvPicPr>
          <p:cNvPr id="4" name="Picture 3" descr="A screenshot of a computer&#10;&#10;Description automatically generated">
            <a:extLst>
              <a:ext uri="{FF2B5EF4-FFF2-40B4-BE49-F238E27FC236}">
                <a16:creationId xmlns:a16="http://schemas.microsoft.com/office/drawing/2014/main" id="{61BC50AB-F2F2-C437-ACCF-C50B00F6A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40" y="1574800"/>
            <a:ext cx="5496560" cy="35560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30B1E1E2-7B9F-356D-E4A3-7F7759370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1" y="1574800"/>
            <a:ext cx="5201919" cy="3555999"/>
          </a:xfrm>
          <a:prstGeom prst="rect">
            <a:avLst/>
          </a:prstGeom>
        </p:spPr>
      </p:pic>
    </p:spTree>
    <p:extLst>
      <p:ext uri="{BB962C8B-B14F-4D97-AF65-F5344CB8AC3E}">
        <p14:creationId xmlns:p14="http://schemas.microsoft.com/office/powerpoint/2010/main" val="16709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90BF93-F3F3-B6F0-C183-E4D733B40610}"/>
              </a:ext>
            </a:extLst>
          </p:cNvPr>
          <p:cNvSpPr txBox="1"/>
          <p:nvPr/>
        </p:nvSpPr>
        <p:spPr>
          <a:xfrm>
            <a:off x="464737" y="110421"/>
            <a:ext cx="11291834" cy="1323439"/>
          </a:xfrm>
          <a:prstGeom prst="rect">
            <a:avLst/>
          </a:prstGeom>
          <a:noFill/>
        </p:spPr>
        <p:txBody>
          <a:bodyPr wrap="square">
            <a:spAutoFit/>
          </a:bodyPr>
          <a:lstStyle/>
          <a:p>
            <a:r>
              <a:rPr lang="en-US" sz="2400" b="1" dirty="0"/>
              <a:t>DATA ANALYSIS </a:t>
            </a:r>
          </a:p>
          <a:p>
            <a:r>
              <a:rPr lang="en-US" sz="2000" b="1" dirty="0"/>
              <a:t>2. Average Fare Per Trip by city </a:t>
            </a:r>
          </a:p>
          <a:p>
            <a:r>
              <a:rPr lang="en-US" dirty="0"/>
              <a:t> Calculate the avg fare per trip for each city and compare it with the city’s avg trip distance. identify the cities with the highest and lowest avg fare per trip to assess pricing efficiency across location</a:t>
            </a:r>
          </a:p>
        </p:txBody>
      </p:sp>
      <p:sp>
        <p:nvSpPr>
          <p:cNvPr id="5" name="TextBox 4">
            <a:extLst>
              <a:ext uri="{FF2B5EF4-FFF2-40B4-BE49-F238E27FC236}">
                <a16:creationId xmlns:a16="http://schemas.microsoft.com/office/drawing/2014/main" id="{CE1604CB-4D3C-814D-4774-47E96CC21B3D}"/>
              </a:ext>
            </a:extLst>
          </p:cNvPr>
          <p:cNvSpPr txBox="1"/>
          <p:nvPr/>
        </p:nvSpPr>
        <p:spPr>
          <a:xfrm>
            <a:off x="464736" y="4726971"/>
            <a:ext cx="11727263" cy="2185214"/>
          </a:xfrm>
          <a:prstGeom prst="rect">
            <a:avLst/>
          </a:prstGeom>
          <a:noFill/>
        </p:spPr>
        <p:txBody>
          <a:bodyPr wrap="square">
            <a:spAutoFit/>
          </a:bodyPr>
          <a:lstStyle/>
          <a:p>
            <a:r>
              <a:rPr lang="en-US" sz="2400" b="1" dirty="0"/>
              <a:t>💡INSIGHTS </a:t>
            </a:r>
          </a:p>
          <a:p>
            <a:r>
              <a:rPr lang="en-US" sz="2000" b="1" dirty="0"/>
              <a:t>Highest Average Fare Amount -</a:t>
            </a:r>
            <a:r>
              <a:rPr lang="en-US" dirty="0" err="1"/>
              <a:t>Jaipure</a:t>
            </a:r>
            <a:r>
              <a:rPr lang="en-US" dirty="0"/>
              <a:t>(483.92) has the highest average fare Amount and avg distance travelled is 16.12km</a:t>
            </a:r>
          </a:p>
          <a:p>
            <a:r>
              <a:rPr lang="en-US" dirty="0"/>
              <a:t> </a:t>
            </a:r>
            <a:r>
              <a:rPr lang="en-US" sz="2000" b="1" dirty="0"/>
              <a:t>Lowest Fare amount - </a:t>
            </a:r>
            <a:r>
              <a:rPr lang="en-US" dirty="0"/>
              <a:t>Surat (117.27) has the lowest fare per trip and the distance travelled is 10.66km </a:t>
            </a:r>
          </a:p>
          <a:p>
            <a:endParaRPr lang="en-US" dirty="0"/>
          </a:p>
          <a:p>
            <a:r>
              <a:rPr lang="en-US" dirty="0"/>
              <a:t>Note- the average fare price depends on the distance travelled if the distance is less the price is comparatively low</a:t>
            </a:r>
          </a:p>
        </p:txBody>
      </p:sp>
      <p:pic>
        <p:nvPicPr>
          <p:cNvPr id="9" name="Picture 8" descr="A screenshot of a computer&#10;&#10;Description automatically generated">
            <a:extLst>
              <a:ext uri="{FF2B5EF4-FFF2-40B4-BE49-F238E27FC236}">
                <a16:creationId xmlns:a16="http://schemas.microsoft.com/office/drawing/2014/main" id="{695B25F4-1597-5DAD-FB97-210F78811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367" y="1681316"/>
            <a:ext cx="4959531" cy="3045655"/>
          </a:xfrm>
          <a:prstGeom prst="rect">
            <a:avLst/>
          </a:prstGeom>
        </p:spPr>
      </p:pic>
      <p:pic>
        <p:nvPicPr>
          <p:cNvPr id="6" name="Picture 5">
            <a:extLst>
              <a:ext uri="{FF2B5EF4-FFF2-40B4-BE49-F238E27FC236}">
                <a16:creationId xmlns:a16="http://schemas.microsoft.com/office/drawing/2014/main" id="{667CFC6D-6557-6587-1677-D870904BC89F}"/>
              </a:ext>
            </a:extLst>
          </p:cNvPr>
          <p:cNvPicPr>
            <a:picLocks noChangeAspect="1"/>
          </p:cNvPicPr>
          <p:nvPr/>
        </p:nvPicPr>
        <p:blipFill>
          <a:blip r:embed="rId3"/>
          <a:stretch>
            <a:fillRect/>
          </a:stretch>
        </p:blipFill>
        <p:spPr>
          <a:xfrm>
            <a:off x="605100" y="1681316"/>
            <a:ext cx="5258534" cy="3045655"/>
          </a:xfrm>
          <a:prstGeom prst="rect">
            <a:avLst/>
          </a:prstGeom>
        </p:spPr>
      </p:pic>
    </p:spTree>
    <p:extLst>
      <p:ext uri="{BB962C8B-B14F-4D97-AF65-F5344CB8AC3E}">
        <p14:creationId xmlns:p14="http://schemas.microsoft.com/office/powerpoint/2010/main" val="269542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8F77F-16DC-8F58-A6A3-0A07DE346A9D}"/>
              </a:ext>
            </a:extLst>
          </p:cNvPr>
          <p:cNvSpPr txBox="1"/>
          <p:nvPr/>
        </p:nvSpPr>
        <p:spPr>
          <a:xfrm>
            <a:off x="474784" y="138390"/>
            <a:ext cx="11311931" cy="1323439"/>
          </a:xfrm>
          <a:prstGeom prst="rect">
            <a:avLst/>
          </a:prstGeom>
          <a:noFill/>
        </p:spPr>
        <p:txBody>
          <a:bodyPr wrap="square">
            <a:spAutoFit/>
          </a:bodyPr>
          <a:lstStyle/>
          <a:p>
            <a:r>
              <a:rPr lang="en-US" sz="2400" b="1" dirty="0"/>
              <a:t>DATA ANALYSIS </a:t>
            </a:r>
          </a:p>
          <a:p>
            <a:r>
              <a:rPr lang="en-US" sz="2000" b="1" dirty="0"/>
              <a:t>3. Average Rating by city and passenger type </a:t>
            </a:r>
          </a:p>
          <a:p>
            <a:r>
              <a:rPr lang="en-US" dirty="0"/>
              <a:t>a. Calculate the avg passenger and driver ratings for each city, segmented by passenger type b. identify cities with highest and lowest avg ratings</a:t>
            </a:r>
          </a:p>
        </p:txBody>
      </p:sp>
      <p:sp>
        <p:nvSpPr>
          <p:cNvPr id="5" name="TextBox 4">
            <a:extLst>
              <a:ext uri="{FF2B5EF4-FFF2-40B4-BE49-F238E27FC236}">
                <a16:creationId xmlns:a16="http://schemas.microsoft.com/office/drawing/2014/main" id="{B933E524-E09D-F618-DECB-0B1C2E55AB31}"/>
              </a:ext>
            </a:extLst>
          </p:cNvPr>
          <p:cNvSpPr txBox="1"/>
          <p:nvPr/>
        </p:nvSpPr>
        <p:spPr>
          <a:xfrm>
            <a:off x="474784" y="4783745"/>
            <a:ext cx="11593286" cy="1815882"/>
          </a:xfrm>
          <a:prstGeom prst="rect">
            <a:avLst/>
          </a:prstGeom>
          <a:noFill/>
        </p:spPr>
        <p:txBody>
          <a:bodyPr wrap="square">
            <a:spAutoFit/>
          </a:bodyPr>
          <a:lstStyle/>
          <a:p>
            <a:r>
              <a:rPr lang="en-US" sz="2000" b="1" dirty="0"/>
              <a:t>Highest and lowest rated cities BY new passengers – </a:t>
            </a:r>
          </a:p>
          <a:p>
            <a:r>
              <a:rPr lang="en-US" dirty="0"/>
              <a:t>Highest rating - 8.9 Jaipur, </a:t>
            </a:r>
            <a:r>
              <a:rPr lang="en-US" dirty="0" err="1"/>
              <a:t>kochi</a:t>
            </a:r>
            <a:r>
              <a:rPr lang="en-US" dirty="0"/>
              <a:t> ,Mysore , Visakhapatnam are the cities with highest rating indicating the good service Low rating -&lt;8 </a:t>
            </a:r>
            <a:r>
              <a:rPr lang="en-US" dirty="0" err="1"/>
              <a:t>Lucknow,Surat</a:t>
            </a:r>
            <a:r>
              <a:rPr lang="en-US" dirty="0"/>
              <a:t> and Vadodara may be due to poor service</a:t>
            </a:r>
          </a:p>
          <a:p>
            <a:r>
              <a:rPr lang="en-US" dirty="0"/>
              <a:t> </a:t>
            </a:r>
            <a:r>
              <a:rPr lang="en-US" sz="2000" b="1" dirty="0"/>
              <a:t>Highest and lowest rated cities BY Repeated passengers - </a:t>
            </a:r>
            <a:r>
              <a:rPr lang="en-US" dirty="0"/>
              <a:t>Highest rating -According to the visitors Visakhapatnam is the cities with highest rating indicating the only one good service Provider Low rating – </a:t>
            </a:r>
            <a:r>
              <a:rPr lang="en-US" dirty="0" err="1"/>
              <a:t>Surat,Lucknow</a:t>
            </a:r>
            <a:r>
              <a:rPr lang="en-US" dirty="0"/>
              <a:t> and Vadodara remains the same for repeated passenger as well</a:t>
            </a:r>
          </a:p>
        </p:txBody>
      </p:sp>
      <p:pic>
        <p:nvPicPr>
          <p:cNvPr id="7" name="Picture 6">
            <a:extLst>
              <a:ext uri="{FF2B5EF4-FFF2-40B4-BE49-F238E27FC236}">
                <a16:creationId xmlns:a16="http://schemas.microsoft.com/office/drawing/2014/main" id="{68DACAB1-6D5E-EE6B-8990-9B73006414F0}"/>
              </a:ext>
            </a:extLst>
          </p:cNvPr>
          <p:cNvPicPr>
            <a:picLocks noChangeAspect="1"/>
          </p:cNvPicPr>
          <p:nvPr/>
        </p:nvPicPr>
        <p:blipFill>
          <a:blip r:embed="rId2"/>
          <a:stretch>
            <a:fillRect/>
          </a:stretch>
        </p:blipFill>
        <p:spPr>
          <a:xfrm>
            <a:off x="2102497" y="1461829"/>
            <a:ext cx="6510561" cy="3100339"/>
          </a:xfrm>
          <a:prstGeom prst="rect">
            <a:avLst/>
          </a:prstGeom>
        </p:spPr>
      </p:pic>
    </p:spTree>
    <p:extLst>
      <p:ext uri="{BB962C8B-B14F-4D97-AF65-F5344CB8AC3E}">
        <p14:creationId xmlns:p14="http://schemas.microsoft.com/office/powerpoint/2010/main" val="1815688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D0F0E-7170-A4EC-3C28-3FDCD8FB3162}"/>
              </a:ext>
            </a:extLst>
          </p:cNvPr>
          <p:cNvSpPr txBox="1"/>
          <p:nvPr/>
        </p:nvSpPr>
        <p:spPr>
          <a:xfrm>
            <a:off x="334108" y="96018"/>
            <a:ext cx="11733962" cy="1046440"/>
          </a:xfrm>
          <a:prstGeom prst="rect">
            <a:avLst/>
          </a:prstGeom>
          <a:noFill/>
        </p:spPr>
        <p:txBody>
          <a:bodyPr wrap="square">
            <a:spAutoFit/>
          </a:bodyPr>
          <a:lstStyle/>
          <a:p>
            <a:r>
              <a:rPr lang="en-US" sz="2400" b="1" dirty="0"/>
              <a:t>DATA ANALYSIS </a:t>
            </a:r>
          </a:p>
          <a:p>
            <a:r>
              <a:rPr lang="en-US" sz="2000" b="1" dirty="0"/>
              <a:t>4. Peak and Low Demand Months by city </a:t>
            </a:r>
          </a:p>
          <a:p>
            <a:r>
              <a:rPr lang="en-US" dirty="0"/>
              <a:t>Highest demand month and city Identify the city and month with highest and lowest demand by total trips</a:t>
            </a:r>
          </a:p>
        </p:txBody>
      </p:sp>
      <p:sp>
        <p:nvSpPr>
          <p:cNvPr id="5" name="TextBox 4">
            <a:extLst>
              <a:ext uri="{FF2B5EF4-FFF2-40B4-BE49-F238E27FC236}">
                <a16:creationId xmlns:a16="http://schemas.microsoft.com/office/drawing/2014/main" id="{3DB86898-1CB3-84B5-83B4-A03EE2CCF23E}"/>
              </a:ext>
            </a:extLst>
          </p:cNvPr>
          <p:cNvSpPr txBox="1"/>
          <p:nvPr/>
        </p:nvSpPr>
        <p:spPr>
          <a:xfrm>
            <a:off x="334108" y="5094404"/>
            <a:ext cx="11653576" cy="1569660"/>
          </a:xfrm>
          <a:prstGeom prst="rect">
            <a:avLst/>
          </a:prstGeom>
          <a:noFill/>
        </p:spPr>
        <p:txBody>
          <a:bodyPr wrap="square">
            <a:spAutoFit/>
          </a:bodyPr>
          <a:lstStyle/>
          <a:p>
            <a:r>
              <a:rPr lang="en-US" sz="2400" b="1" dirty="0"/>
              <a:t>💡INSIGHTS </a:t>
            </a:r>
          </a:p>
          <a:p>
            <a:r>
              <a:rPr lang="en-US" dirty="0"/>
              <a:t>February is the busiest month with the highest demand of trips to the city Jaipur , </a:t>
            </a:r>
            <a:r>
              <a:rPr lang="en-US" dirty="0" err="1"/>
              <a:t>Lucknow,Surat</a:t>
            </a:r>
            <a:r>
              <a:rPr lang="en-US" dirty="0"/>
              <a:t> and Chandigarh by </a:t>
            </a:r>
            <a:r>
              <a:rPr lang="en-US" dirty="0" err="1"/>
              <a:t>goodcabs</a:t>
            </a:r>
            <a:r>
              <a:rPr lang="en-US" dirty="0"/>
              <a:t> </a:t>
            </a:r>
          </a:p>
          <a:p>
            <a:r>
              <a:rPr lang="en-US" dirty="0"/>
              <a:t>Lowest demand month and city -January is the month with the least demand of trips to the city Mysore , Visakhapatnam .</a:t>
            </a:r>
          </a:p>
        </p:txBody>
      </p:sp>
      <p:pic>
        <p:nvPicPr>
          <p:cNvPr id="4" name="Picture 3">
            <a:extLst>
              <a:ext uri="{FF2B5EF4-FFF2-40B4-BE49-F238E27FC236}">
                <a16:creationId xmlns:a16="http://schemas.microsoft.com/office/drawing/2014/main" id="{94C7B728-FD96-DFEE-C685-4FC69A63A82A}"/>
              </a:ext>
            </a:extLst>
          </p:cNvPr>
          <p:cNvPicPr>
            <a:picLocks noChangeAspect="1"/>
          </p:cNvPicPr>
          <p:nvPr/>
        </p:nvPicPr>
        <p:blipFill>
          <a:blip r:embed="rId2"/>
          <a:stretch>
            <a:fillRect/>
          </a:stretch>
        </p:blipFill>
        <p:spPr>
          <a:xfrm>
            <a:off x="1476030" y="1142458"/>
            <a:ext cx="6497931" cy="3655684"/>
          </a:xfrm>
          <a:prstGeom prst="rect">
            <a:avLst/>
          </a:prstGeom>
        </p:spPr>
      </p:pic>
    </p:spTree>
    <p:extLst>
      <p:ext uri="{BB962C8B-B14F-4D97-AF65-F5344CB8AC3E}">
        <p14:creationId xmlns:p14="http://schemas.microsoft.com/office/powerpoint/2010/main" val="284634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9350A7-52B9-D5A5-16DC-622DEC1B1A46}"/>
              </a:ext>
            </a:extLst>
          </p:cNvPr>
          <p:cNvSpPr txBox="1"/>
          <p:nvPr/>
        </p:nvSpPr>
        <p:spPr>
          <a:xfrm>
            <a:off x="424542" y="130518"/>
            <a:ext cx="11583238" cy="1323439"/>
          </a:xfrm>
          <a:prstGeom prst="rect">
            <a:avLst/>
          </a:prstGeom>
          <a:noFill/>
        </p:spPr>
        <p:txBody>
          <a:bodyPr wrap="square">
            <a:spAutoFit/>
          </a:bodyPr>
          <a:lstStyle/>
          <a:p>
            <a:r>
              <a:rPr lang="en-US" sz="2400" b="1" dirty="0"/>
              <a:t>DATA ANALYSIS </a:t>
            </a:r>
          </a:p>
          <a:p>
            <a:r>
              <a:rPr lang="en-US" sz="2000" b="1" dirty="0"/>
              <a:t>5. Weekend Vs Weekday trip demand by city </a:t>
            </a:r>
          </a:p>
          <a:p>
            <a:pPr marL="342900" indent="-342900">
              <a:buAutoNum type="alphaLcPeriod"/>
            </a:pPr>
            <a:r>
              <a:rPr lang="en-US" dirty="0"/>
              <a:t>Compare the total trips taken on weekdays vs weekends for each city over the 6 month period. </a:t>
            </a:r>
          </a:p>
          <a:p>
            <a:pPr marL="342900" indent="-342900">
              <a:buAutoNum type="alphaLcPeriod"/>
            </a:pPr>
            <a:r>
              <a:rPr lang="en-US" dirty="0"/>
              <a:t>b. identify cities with strong preference for either weekend or weekday trips to understand demand variations </a:t>
            </a:r>
          </a:p>
        </p:txBody>
      </p:sp>
      <p:sp>
        <p:nvSpPr>
          <p:cNvPr id="5" name="TextBox 4">
            <a:extLst>
              <a:ext uri="{FF2B5EF4-FFF2-40B4-BE49-F238E27FC236}">
                <a16:creationId xmlns:a16="http://schemas.microsoft.com/office/drawing/2014/main" id="{7DD4C946-F186-3D13-23D9-B99AF60216A5}"/>
              </a:ext>
            </a:extLst>
          </p:cNvPr>
          <p:cNvSpPr txBox="1"/>
          <p:nvPr/>
        </p:nvSpPr>
        <p:spPr>
          <a:xfrm>
            <a:off x="424542" y="4942533"/>
            <a:ext cx="11472706" cy="1569660"/>
          </a:xfrm>
          <a:prstGeom prst="rect">
            <a:avLst/>
          </a:prstGeom>
          <a:noFill/>
        </p:spPr>
        <p:txBody>
          <a:bodyPr wrap="square">
            <a:spAutoFit/>
          </a:bodyPr>
          <a:lstStyle/>
          <a:p>
            <a:r>
              <a:rPr lang="en-US" sz="2400" b="1" dirty="0"/>
              <a:t>💡INSIGHTS </a:t>
            </a:r>
          </a:p>
          <a:p>
            <a:pPr marL="342900" indent="-342900">
              <a:buAutoNum type="alphaLcPeriod"/>
            </a:pPr>
            <a:r>
              <a:rPr lang="en-US" dirty="0"/>
              <a:t>Nearly 44 % of trips were taken on weekends and 56% on weekdays , it is noticed that there is highest demand of cabs on weekdays . </a:t>
            </a:r>
          </a:p>
          <a:p>
            <a:pPr marL="342900" indent="-342900">
              <a:buAutoNum type="alphaLcPeriod"/>
            </a:pPr>
            <a:r>
              <a:rPr lang="en-US" dirty="0"/>
              <a:t>b. </a:t>
            </a:r>
            <a:r>
              <a:rPr lang="en-US" dirty="0" err="1"/>
              <a:t>Torisum</a:t>
            </a:r>
            <a:r>
              <a:rPr lang="en-US" dirty="0"/>
              <a:t> focused cities like Jaipur, Kochi, </a:t>
            </a:r>
            <a:r>
              <a:rPr lang="en-US" dirty="0" err="1"/>
              <a:t>indore</a:t>
            </a:r>
            <a:r>
              <a:rPr lang="en-US" dirty="0"/>
              <a:t> and </a:t>
            </a:r>
            <a:r>
              <a:rPr lang="en-US" dirty="0" err="1"/>
              <a:t>mysore</a:t>
            </a:r>
            <a:r>
              <a:rPr lang="en-US" dirty="0"/>
              <a:t> has strong preference on weekends and </a:t>
            </a:r>
            <a:r>
              <a:rPr lang="en-US" dirty="0" err="1"/>
              <a:t>Bussiness</a:t>
            </a:r>
            <a:r>
              <a:rPr lang="en-US" dirty="0"/>
              <a:t> focused cities like Lucknow, Surat has </a:t>
            </a:r>
            <a:r>
              <a:rPr lang="en-US" dirty="0" err="1"/>
              <a:t>stonge</a:t>
            </a:r>
            <a:r>
              <a:rPr lang="en-US" dirty="0"/>
              <a:t> preference on weekdays</a:t>
            </a:r>
          </a:p>
        </p:txBody>
      </p:sp>
      <p:pic>
        <p:nvPicPr>
          <p:cNvPr id="4" name="Picture 3">
            <a:extLst>
              <a:ext uri="{FF2B5EF4-FFF2-40B4-BE49-F238E27FC236}">
                <a16:creationId xmlns:a16="http://schemas.microsoft.com/office/drawing/2014/main" id="{C2321879-18B4-F494-41D6-69530259E25C}"/>
              </a:ext>
            </a:extLst>
          </p:cNvPr>
          <p:cNvPicPr>
            <a:picLocks noChangeAspect="1"/>
          </p:cNvPicPr>
          <p:nvPr/>
        </p:nvPicPr>
        <p:blipFill>
          <a:blip r:embed="rId2"/>
          <a:stretch>
            <a:fillRect/>
          </a:stretch>
        </p:blipFill>
        <p:spPr>
          <a:xfrm>
            <a:off x="1340342" y="1740311"/>
            <a:ext cx="8206780" cy="2998838"/>
          </a:xfrm>
          <a:prstGeom prst="rect">
            <a:avLst/>
          </a:prstGeom>
        </p:spPr>
      </p:pic>
    </p:spTree>
    <p:extLst>
      <p:ext uri="{BB962C8B-B14F-4D97-AF65-F5344CB8AC3E}">
        <p14:creationId xmlns:p14="http://schemas.microsoft.com/office/powerpoint/2010/main" val="330304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FDCF7-A1B6-FDC0-9D34-1E8BA1B1325A}"/>
              </a:ext>
            </a:extLst>
          </p:cNvPr>
          <p:cNvSpPr txBox="1"/>
          <p:nvPr/>
        </p:nvSpPr>
        <p:spPr>
          <a:xfrm>
            <a:off x="655655" y="204153"/>
            <a:ext cx="10377435" cy="1046440"/>
          </a:xfrm>
          <a:prstGeom prst="rect">
            <a:avLst/>
          </a:prstGeom>
          <a:noFill/>
        </p:spPr>
        <p:txBody>
          <a:bodyPr wrap="square">
            <a:spAutoFit/>
          </a:bodyPr>
          <a:lstStyle/>
          <a:p>
            <a:r>
              <a:rPr lang="en-US" sz="2400" b="1" dirty="0"/>
              <a:t>DATA ANALYSIS </a:t>
            </a:r>
          </a:p>
          <a:p>
            <a:r>
              <a:rPr lang="en-US" sz="2000" b="1" dirty="0"/>
              <a:t>6.Repeat passenger frequency and city contribution analysis</a:t>
            </a:r>
          </a:p>
          <a:p>
            <a:r>
              <a:rPr lang="en-US" dirty="0"/>
              <a:t> Identify which cities contribute most to higher frequencies among repeat passengers</a:t>
            </a:r>
          </a:p>
        </p:txBody>
      </p:sp>
      <p:sp>
        <p:nvSpPr>
          <p:cNvPr id="5" name="TextBox 4">
            <a:extLst>
              <a:ext uri="{FF2B5EF4-FFF2-40B4-BE49-F238E27FC236}">
                <a16:creationId xmlns:a16="http://schemas.microsoft.com/office/drawing/2014/main" id="{C9982017-68A2-20F6-2C30-30D2EF99D10E}"/>
              </a:ext>
            </a:extLst>
          </p:cNvPr>
          <p:cNvSpPr txBox="1"/>
          <p:nvPr/>
        </p:nvSpPr>
        <p:spPr>
          <a:xfrm>
            <a:off x="655655" y="4965953"/>
            <a:ext cx="8990762" cy="1569660"/>
          </a:xfrm>
          <a:prstGeom prst="rect">
            <a:avLst/>
          </a:prstGeom>
          <a:noFill/>
        </p:spPr>
        <p:txBody>
          <a:bodyPr wrap="square">
            <a:spAutoFit/>
          </a:bodyPr>
          <a:lstStyle/>
          <a:p>
            <a:r>
              <a:rPr lang="en-US" sz="2400" b="1" dirty="0"/>
              <a:t>💡INSIGHTS </a:t>
            </a:r>
          </a:p>
          <a:p>
            <a:r>
              <a:rPr lang="en-US" b="1" dirty="0"/>
              <a:t>Tourism focused - </a:t>
            </a:r>
            <a:r>
              <a:rPr lang="en-US" dirty="0"/>
              <a:t>cities like Jaipur, Mysore, Visakhapatnam seems to have higher frequency of 2 trip-visits. </a:t>
            </a:r>
          </a:p>
          <a:p>
            <a:r>
              <a:rPr lang="en-US" b="1" dirty="0"/>
              <a:t>Business focused -</a:t>
            </a:r>
            <a:r>
              <a:rPr lang="en-US" dirty="0"/>
              <a:t>cities like Surat, Lucknow, Vadodara, and Coimbatore. has repeated passenger visits ranging from 4 to 6 trips, driven by business and industrial travels </a:t>
            </a:r>
          </a:p>
        </p:txBody>
      </p:sp>
      <p:pic>
        <p:nvPicPr>
          <p:cNvPr id="9" name="Picture 8">
            <a:extLst>
              <a:ext uri="{FF2B5EF4-FFF2-40B4-BE49-F238E27FC236}">
                <a16:creationId xmlns:a16="http://schemas.microsoft.com/office/drawing/2014/main" id="{393605FB-4E7C-CF30-CDF0-B4DF97121175}"/>
              </a:ext>
            </a:extLst>
          </p:cNvPr>
          <p:cNvPicPr>
            <a:picLocks noChangeAspect="1"/>
          </p:cNvPicPr>
          <p:nvPr/>
        </p:nvPicPr>
        <p:blipFill>
          <a:blip r:embed="rId2"/>
          <a:stretch>
            <a:fillRect/>
          </a:stretch>
        </p:blipFill>
        <p:spPr>
          <a:xfrm>
            <a:off x="6096000" y="1373827"/>
            <a:ext cx="4553585" cy="3468891"/>
          </a:xfrm>
          <a:prstGeom prst="rect">
            <a:avLst/>
          </a:prstGeom>
        </p:spPr>
      </p:pic>
      <p:pic>
        <p:nvPicPr>
          <p:cNvPr id="13" name="Picture 12">
            <a:extLst>
              <a:ext uri="{FF2B5EF4-FFF2-40B4-BE49-F238E27FC236}">
                <a16:creationId xmlns:a16="http://schemas.microsoft.com/office/drawing/2014/main" id="{4AD45F46-4554-2F40-72AA-A86B9C6DC1FA}"/>
              </a:ext>
            </a:extLst>
          </p:cNvPr>
          <p:cNvPicPr>
            <a:picLocks noChangeAspect="1"/>
          </p:cNvPicPr>
          <p:nvPr/>
        </p:nvPicPr>
        <p:blipFill>
          <a:blip r:embed="rId3"/>
          <a:stretch>
            <a:fillRect/>
          </a:stretch>
        </p:blipFill>
        <p:spPr>
          <a:xfrm>
            <a:off x="474276" y="1373827"/>
            <a:ext cx="5513569" cy="3592126"/>
          </a:xfrm>
          <a:prstGeom prst="rect">
            <a:avLst/>
          </a:prstGeom>
        </p:spPr>
      </p:pic>
    </p:spTree>
    <p:extLst>
      <p:ext uri="{BB962C8B-B14F-4D97-AF65-F5344CB8AC3E}">
        <p14:creationId xmlns:p14="http://schemas.microsoft.com/office/powerpoint/2010/main" val="3089349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660</TotalTime>
  <Words>1827</Words>
  <Application>Microsoft Office PowerPoint</Application>
  <PresentationFormat>Widescreen</PresentationFormat>
  <Paragraphs>137</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Aocc Planing</dc:creator>
  <cp:lastModifiedBy>narendra shinde</cp:lastModifiedBy>
  <cp:revision>46</cp:revision>
  <dcterms:created xsi:type="dcterms:W3CDTF">2025-01-11T07:36:20Z</dcterms:created>
  <dcterms:modified xsi:type="dcterms:W3CDTF">2025-01-22T11:14:35Z</dcterms:modified>
</cp:coreProperties>
</file>